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61"/>
  </p:notesMasterIdLst>
  <p:sldIdLst>
    <p:sldId id="256" r:id="rId4"/>
    <p:sldId id="257" r:id="rId5"/>
    <p:sldId id="259" r:id="rId6"/>
    <p:sldId id="260" r:id="rId7"/>
    <p:sldId id="263" r:id="rId8"/>
    <p:sldId id="264" r:id="rId9"/>
    <p:sldId id="261" r:id="rId10"/>
    <p:sldId id="262" r:id="rId11"/>
    <p:sldId id="265" r:id="rId12"/>
    <p:sldId id="266" r:id="rId13"/>
    <p:sldId id="323" r:id="rId14"/>
    <p:sldId id="324" r:id="rId15"/>
    <p:sldId id="325" r:id="rId16"/>
    <p:sldId id="267" r:id="rId17"/>
    <p:sldId id="296" r:id="rId18"/>
    <p:sldId id="268"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26" r:id="rId33"/>
    <p:sldId id="26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271" r:id="rId48"/>
    <p:sldId id="281" r:id="rId49"/>
    <p:sldId id="289" r:id="rId50"/>
    <p:sldId id="290" r:id="rId51"/>
    <p:sldId id="291" r:id="rId52"/>
    <p:sldId id="292" r:id="rId53"/>
    <p:sldId id="293" r:id="rId54"/>
    <p:sldId id="294" r:id="rId55"/>
    <p:sldId id="282" r:id="rId56"/>
    <p:sldId id="328" r:id="rId57"/>
    <p:sldId id="285" r:id="rId58"/>
    <p:sldId id="288" r:id="rId59"/>
    <p:sldId id="327"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12.06.2020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sap.com/"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chor="ctr">
            <a:normAutofit/>
          </a:bodyPr>
          <a:lstStyle/>
          <a:p>
            <a:pPr algn="ctr"/>
            <a:r>
              <a:rPr lang="de-DE" sz="6000" dirty="0" smtClean="0"/>
              <a:t>CAPM DAY 1 - </a:t>
            </a:r>
            <a:br>
              <a:rPr lang="de-DE" sz="6000" dirty="0" smtClean="0"/>
            </a:br>
            <a:r>
              <a:rPr lang="de-DE" sz="6000" dirty="0" smtClean="0"/>
              <a:t>INTRODUCTION TO SAP CLOUD PLATFORM</a:t>
            </a:r>
            <a:br>
              <a:rPr lang="de-DE" sz="6000" dirty="0" smtClean="0"/>
            </a:b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54357"/>
            <a:ext cx="10450800" cy="388800"/>
          </a:xfrm>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a:xfrm>
            <a:off x="259200" y="1417279"/>
            <a:ext cx="10450800" cy="4168800"/>
          </a:xfrm>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2" name="Title 1"/>
          <p:cNvSpPr>
            <a:spLocks noGrp="1"/>
          </p:cNvSpPr>
          <p:nvPr>
            <p:ph type="title"/>
          </p:nvPr>
        </p:nvSpPr>
        <p:spPr>
          <a:xfrm>
            <a:off x="266700" y="866631"/>
            <a:ext cx="10450800" cy="388800"/>
          </a:xfrm>
        </p:spPr>
        <p:txBody>
          <a:bodyPr/>
          <a:lstStyle/>
          <a:p>
            <a:r>
              <a:rPr lang="en-US" dirty="0" smtClean="0"/>
              <a:t>Spaces</a:t>
            </a:r>
            <a:endParaRPr lang="en-US" dirty="0"/>
          </a:p>
        </p:txBody>
      </p:sp>
      <p:sp>
        <p:nvSpPr>
          <p:cNvPr id="5" name="Content Placeholder 4"/>
          <p:cNvSpPr>
            <a:spLocks noGrp="1"/>
          </p:cNvSpPr>
          <p:nvPr>
            <p:ph sz="half" idx="1"/>
          </p:nvPr>
        </p:nvSpPr>
        <p:spPr>
          <a:xfrm>
            <a:off x="259199" y="1157681"/>
            <a:ext cx="5168477" cy="4307119"/>
          </a:xfrm>
        </p:spPr>
        <p:txBody>
          <a:bodyPr anchor="ctr"/>
          <a:lstStyle/>
          <a:p>
            <a:pPr>
              <a:lnSpc>
                <a:spcPct val="200000"/>
              </a:lnSpc>
            </a:pPr>
            <a:r>
              <a:rPr lang="en-US" sz="1300" dirty="0" smtClean="0"/>
              <a:t>Cloud Foundry has a standard working environment for individual applications called spaces.</a:t>
            </a:r>
          </a:p>
          <a:p>
            <a:pPr>
              <a:lnSpc>
                <a:spcPct val="200000"/>
              </a:lnSpc>
            </a:pPr>
            <a:r>
              <a:rPr lang="en-US" sz="1300" dirty="0"/>
              <a:t>Spaces are individual working areas, which </a:t>
            </a:r>
            <a:r>
              <a:rPr lang="en-US" sz="1300" dirty="0" smtClean="0"/>
              <a:t>can contain more than one application.</a:t>
            </a:r>
          </a:p>
          <a:p>
            <a:pPr>
              <a:lnSpc>
                <a:spcPct val="200000"/>
              </a:lnSpc>
            </a:pPr>
            <a:r>
              <a:rPr lang="en-US" sz="1300" dirty="0"/>
              <a:t>Each space has an allocation of resources from the global account (the global account belongs to your team or organization</a:t>
            </a:r>
            <a:r>
              <a:rPr lang="en-US" sz="1300" dirty="0" smtClean="0"/>
              <a:t>).</a:t>
            </a:r>
          </a:p>
          <a:p>
            <a:pPr>
              <a:lnSpc>
                <a:spcPct val="200000"/>
              </a:lnSpc>
            </a:pPr>
            <a:r>
              <a:rPr lang="en-US" sz="1300" dirty="0"/>
              <a:t>The allocation is called a </a:t>
            </a:r>
            <a:r>
              <a:rPr lang="en-US" sz="1300" b="1" dirty="0"/>
              <a:t>quota</a:t>
            </a:r>
            <a:r>
              <a:rPr lang="en-US" sz="1300" dirty="0"/>
              <a:t> by SAP, and limits the amount of memory, the number of URL’s (called routes), and other resources</a:t>
            </a:r>
            <a:r>
              <a:rPr lang="en-US" sz="1300" dirty="0" smtClean="0"/>
              <a:t>.</a:t>
            </a:r>
          </a:p>
          <a:p>
            <a:pPr>
              <a:lnSpc>
                <a:spcPct val="200000"/>
              </a:lnSpc>
            </a:pPr>
            <a:r>
              <a:rPr lang="en-US" sz="1300" dirty="0"/>
              <a:t>Each space is assigned to 1 or more users (called </a:t>
            </a:r>
            <a:r>
              <a:rPr lang="en-US" sz="1300" b="1" dirty="0"/>
              <a:t>members</a:t>
            </a:r>
            <a:r>
              <a:rPr lang="en-US" sz="1300" dirty="0"/>
              <a: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9" name="Picture 8"/>
          <p:cNvPicPr>
            <a:picLocks noChangeAspect="1"/>
          </p:cNvPicPr>
          <p:nvPr/>
        </p:nvPicPr>
        <p:blipFill>
          <a:blip r:embed="rId2"/>
          <a:stretch>
            <a:fillRect/>
          </a:stretch>
        </p:blipFill>
        <p:spPr>
          <a:xfrm>
            <a:off x="5795896" y="1802246"/>
            <a:ext cx="4998337" cy="2593586"/>
          </a:xfrm>
          <a:prstGeom prst="rect">
            <a:avLst/>
          </a:prstGeom>
        </p:spPr>
      </p:pic>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4129734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1091668"/>
            <a:ext cx="10450800" cy="388800"/>
          </a:xfrm>
        </p:spPr>
        <p:txBody>
          <a:bodyPr/>
          <a:lstStyle/>
          <a:p>
            <a:r>
              <a:rPr lang="en-US" dirty="0" smtClean="0"/>
              <a:t>Entitlements</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7" name="Content Placeholder 6"/>
          <p:cNvSpPr>
            <a:spLocks noGrp="1"/>
          </p:cNvSpPr>
          <p:nvPr>
            <p:ph sz="quarter" idx="1"/>
          </p:nvPr>
        </p:nvSpPr>
        <p:spPr>
          <a:xfrm>
            <a:off x="266700" y="1372954"/>
            <a:ext cx="10450800" cy="4168800"/>
          </a:xfrm>
        </p:spPr>
        <p:txBody>
          <a:bodyPr anchor="ctr"/>
          <a:lstStyle/>
          <a:p>
            <a:pPr>
              <a:lnSpc>
                <a:spcPct val="200000"/>
              </a:lnSpc>
            </a:pPr>
            <a:r>
              <a:rPr lang="en-US" dirty="0" smtClean="0"/>
              <a:t>On SAP Cloud Platform, all external dependencies such as databases</a:t>
            </a:r>
            <a:r>
              <a:rPr lang="en-US" dirty="0"/>
              <a:t>, messaging systems, files systems, and so on, are services</a:t>
            </a:r>
            <a:r>
              <a:rPr lang="en-US" dirty="0" smtClean="0"/>
              <a:t>.</a:t>
            </a:r>
          </a:p>
          <a:p>
            <a:pPr>
              <a:lnSpc>
                <a:spcPct val="200000"/>
              </a:lnSpc>
            </a:pPr>
            <a:r>
              <a:rPr lang="en-US" dirty="0"/>
              <a:t>Each service has one or more service plans available. A service plan is the representation of the costs and benefits for a given variant of a particular service. </a:t>
            </a:r>
            <a:endParaRPr lang="en-US" dirty="0" smtClean="0"/>
          </a:p>
          <a:p>
            <a:pPr>
              <a:lnSpc>
                <a:spcPct val="200000"/>
              </a:lnSpc>
            </a:pPr>
            <a:r>
              <a:rPr lang="en-US" dirty="0"/>
              <a:t>An entitlement is your right to provision and consume a resource. </a:t>
            </a:r>
            <a:endParaRPr lang="en-US" dirty="0" smtClean="0"/>
          </a:p>
          <a:p>
            <a:pPr>
              <a:lnSpc>
                <a:spcPct val="200000"/>
              </a:lnSpc>
            </a:pPr>
            <a:r>
              <a:rPr lang="en-US" dirty="0"/>
              <a:t>In other words, entitlements are what service plans you're entitled to use.</a:t>
            </a:r>
          </a:p>
        </p:txBody>
      </p:sp>
      <p:sp>
        <p:nvSpPr>
          <p:cNvPr id="5"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769444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10848"/>
            <a:ext cx="10450800" cy="388800"/>
          </a:xfrm>
        </p:spPr>
        <p:txBody>
          <a:bodyPr/>
          <a:lstStyle/>
          <a:p>
            <a:r>
              <a:rPr lang="en-US" dirty="0" smtClean="0"/>
              <a:t>Quotas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Content Placeholder 4"/>
          <p:cNvSpPr>
            <a:spLocks noGrp="1"/>
          </p:cNvSpPr>
          <p:nvPr>
            <p:ph sz="quarter" idx="1"/>
          </p:nvPr>
        </p:nvSpPr>
        <p:spPr>
          <a:xfrm>
            <a:off x="266700" y="1459840"/>
            <a:ext cx="10450800" cy="4168800"/>
          </a:xfrm>
        </p:spPr>
        <p:txBody>
          <a:bodyPr anchor="ctr"/>
          <a:lstStyle/>
          <a:p>
            <a:pPr>
              <a:lnSpc>
                <a:spcPct val="200000"/>
              </a:lnSpc>
            </a:pPr>
            <a:r>
              <a:rPr lang="en-US" dirty="0" smtClean="0"/>
              <a:t>Represents a numeric quantity that defines the maximum allowed consumptions of a resource.</a:t>
            </a:r>
          </a:p>
          <a:p>
            <a:pPr>
              <a:lnSpc>
                <a:spcPct val="200000"/>
              </a:lnSpc>
            </a:pPr>
            <a:r>
              <a:rPr lang="en-US" dirty="0" smtClean="0"/>
              <a:t>Some use numeric quota</a:t>
            </a:r>
          </a:p>
          <a:p>
            <a:pPr>
              <a:lnSpc>
                <a:spcPct val="200000"/>
              </a:lnSpc>
            </a:pPr>
            <a:r>
              <a:rPr lang="en-US" dirty="0" smtClean="0"/>
              <a:t>Depending on the service, they may represent different things.</a:t>
            </a:r>
          </a:p>
          <a:p>
            <a:pPr>
              <a:lnSpc>
                <a:spcPct val="200000"/>
              </a:lnSpc>
            </a:pPr>
            <a:r>
              <a:rPr lang="en-US" dirty="0" smtClean="0"/>
              <a:t>Some show as ‘limited’. </a:t>
            </a:r>
          </a:p>
          <a:p>
            <a:pPr>
              <a:lnSpc>
                <a:spcPct val="200000"/>
              </a:lnSpc>
            </a:pPr>
            <a:r>
              <a:rPr lang="en-US" dirty="0" smtClean="0"/>
              <a:t>Entitle that service to multiple subaccounts without having to worry about how much of it to distribute to each subaccount.</a:t>
            </a:r>
          </a:p>
        </p:txBody>
      </p:sp>
      <p:sp>
        <p:nvSpPr>
          <p:cNvPr id="6"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84134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19680"/>
            <a:ext cx="10450800" cy="388800"/>
          </a:xfrm>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5" name="Content Placeholder 4"/>
          <p:cNvSpPr>
            <a:spLocks noGrp="1"/>
          </p:cNvSpPr>
          <p:nvPr>
            <p:ph sz="quarter" idx="1"/>
          </p:nvPr>
        </p:nvSpPr>
        <p:spPr/>
        <p:txBody>
          <a:bodyPr anchor="ctr"/>
          <a:lstStyle/>
          <a:p>
            <a:pPr>
              <a:lnSpc>
                <a:spcPct val="250000"/>
              </a:lnSpc>
            </a:pPr>
            <a:r>
              <a:rPr lang="en-US" dirty="0" smtClean="0"/>
              <a:t>Free of charge with limited services and functionality.</a:t>
            </a:r>
          </a:p>
          <a:p>
            <a:pPr>
              <a:lnSpc>
                <a:spcPct val="250000"/>
              </a:lnSpc>
            </a:pPr>
            <a:r>
              <a:rPr lang="en-US" dirty="0" smtClean="0"/>
              <a:t>One trial account per user.</a:t>
            </a:r>
          </a:p>
          <a:p>
            <a:pPr>
              <a:lnSpc>
                <a:spcPct val="250000"/>
              </a:lnSpc>
            </a:pPr>
            <a:r>
              <a:rPr lang="en-US" dirty="0" smtClean="0"/>
              <a:t>Expires after 30 days, but can be extended to a limit of 90 days.</a:t>
            </a:r>
          </a:p>
          <a:p>
            <a:pPr>
              <a:lnSpc>
                <a:spcPct val="250000"/>
              </a:lnSpc>
            </a:pPr>
            <a:r>
              <a:rPr lang="en-US" dirty="0" smtClean="0"/>
              <a:t>No service – level agreement with regard to availability of the platform.</a:t>
            </a:r>
          </a:p>
          <a:p>
            <a:pPr>
              <a:lnSpc>
                <a:spcPct val="250000"/>
              </a:lnSpc>
            </a:pPr>
            <a:r>
              <a:rPr lang="en-US" dirty="0" smtClean="0"/>
              <a:t>Applications stop automatically after a certain period of time.</a:t>
            </a:r>
            <a:endParaRPr lang="en-US" dirty="0"/>
          </a:p>
        </p:txBody>
      </p:sp>
      <p:sp>
        <p:nvSpPr>
          <p:cNvPr id="6"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976" y="1567706"/>
            <a:ext cx="5075338" cy="3926710"/>
          </a:xfrm>
          <a:prstGeom prst="rect">
            <a:avLst/>
          </a:prstGeom>
        </p:spPr>
      </p:pic>
      <p:sp>
        <p:nvSpPr>
          <p:cNvPr id="7" name="TextBox 6"/>
          <p:cNvSpPr txBox="1"/>
          <p:nvPr/>
        </p:nvSpPr>
        <p:spPr>
          <a:xfrm>
            <a:off x="266700" y="889590"/>
            <a:ext cx="8759854" cy="511728"/>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
        <p:nvSpPr>
          <p:cNvPr id="5"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8000"/>
            <a:ext cx="10450800" cy="568404"/>
          </a:xfrm>
        </p:spPr>
        <p:txBody>
          <a:bodyPr/>
          <a:lstStyle/>
          <a:p>
            <a:r>
              <a:rPr lang="en-US" sz="3600" dirty="0" smtClean="0">
                <a:solidFill>
                  <a:schemeClr val="tx1"/>
                </a:solidFill>
              </a:rPr>
              <a:t>SAP Cloud Platform Cockpit</a:t>
            </a:r>
            <a:endParaRPr lang="en-US" sz="3600" dirty="0">
              <a:solidFill>
                <a:schemeClr val="tx1"/>
              </a:solidFill>
            </a:endParaRPr>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05533"/>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Content Placeholder 4"/>
          <p:cNvSpPr>
            <a:spLocks noGrp="1"/>
          </p:cNvSpPr>
          <p:nvPr>
            <p:ph sz="quarter" idx="1"/>
          </p:nvPr>
        </p:nvSpPr>
        <p:spPr>
          <a:xfrm>
            <a:off x="266700" y="1610143"/>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path 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scope.</a:t>
            </a:r>
          </a:p>
          <a:p>
            <a:pPr>
              <a:lnSpc>
                <a:spcPct val="200000"/>
              </a:lnSpc>
            </a:pPr>
            <a:endParaRPr lang="en-US" dirty="0"/>
          </a:p>
          <a:p>
            <a:pPr marL="233983" lvl="1" indent="0">
              <a:buNone/>
            </a:pPr>
            <a:endParaRPr lang="en-US" dirty="0" smtClean="0"/>
          </a:p>
        </p:txBody>
      </p:sp>
      <p:sp>
        <p:nvSpPr>
          <p:cNvPr id="6"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48491"/>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Content Placeholder 4"/>
          <p:cNvSpPr>
            <a:spLocks noGrp="1"/>
          </p:cNvSpPr>
          <p:nvPr>
            <p:ph sz="quarter" idx="1"/>
          </p:nvPr>
        </p:nvSpPr>
        <p:spPr>
          <a:xfrm>
            <a:off x="266700" y="1694576"/>
            <a:ext cx="9432237" cy="3798309"/>
          </a:xfrm>
        </p:spPr>
        <p:txBody>
          <a:bodyPr/>
          <a:lstStyle/>
          <a:p>
            <a:pPr marL="0" indent="0">
              <a:buNone/>
            </a:pPr>
            <a:r>
              <a:rPr lang="en-US" dirty="0" smtClean="0"/>
              <a:t>Cloud </a:t>
            </a:r>
            <a:r>
              <a:rPr lang="en-US" dirty="0"/>
              <a:t>Foundry Subaccount scope:</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798" y="2296761"/>
            <a:ext cx="6131026" cy="3196124"/>
          </a:xfrm>
          <a:prstGeom prst="rect">
            <a:avLst/>
          </a:prstGeom>
        </p:spPr>
      </p:pic>
      <p:sp>
        <p:nvSpPr>
          <p:cNvPr id="7"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70105"/>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9" name="Picture 8"/>
          <p:cNvPicPr>
            <a:picLocks noChangeAspect="1"/>
          </p:cNvPicPr>
          <p:nvPr/>
        </p:nvPicPr>
        <p:blipFill>
          <a:blip r:embed="rId2"/>
          <a:stretch>
            <a:fillRect/>
          </a:stretch>
        </p:blipFill>
        <p:spPr>
          <a:xfrm>
            <a:off x="1082180" y="1737803"/>
            <a:ext cx="8184520" cy="3687296"/>
          </a:xfrm>
          <a:prstGeom prst="rect">
            <a:avLst/>
          </a:prstGeom>
        </p:spPr>
      </p:pic>
      <p:sp>
        <p:nvSpPr>
          <p:cNvPr id="5"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8000"/>
            <a:ext cx="10450800" cy="711016"/>
          </a:xfrm>
        </p:spPr>
        <p:txBody>
          <a:bodyPr anchor="ctr">
            <a:normAutofit/>
          </a:bodyPr>
          <a:lstStyle/>
          <a:p>
            <a:r>
              <a:rPr lang="en-US" sz="3600" dirty="0">
                <a:solidFill>
                  <a:schemeClr val="tx1"/>
                </a:solidFill>
              </a:rPr>
              <a:t>What is </a:t>
            </a:r>
            <a:r>
              <a:rPr lang="en-US" sz="3600" dirty="0" smtClean="0">
                <a:solidFill>
                  <a:schemeClr val="tx1"/>
                </a:solidFill>
              </a:rPr>
              <a:t>SAP Cloud Platform</a:t>
            </a:r>
            <a:r>
              <a:rPr lang="en-US" sz="3600" dirty="0">
                <a:solidFill>
                  <a:schemeClr val="tx1"/>
                </a:solidFill>
              </a:rPr>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 like AWS, GCP, Azure, Alibaba Cloud and SAP as well.</a:t>
            </a:r>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378" y="1108083"/>
            <a:ext cx="2857500" cy="1428750"/>
          </a:xfrm>
          <a:prstGeom prst="rect">
            <a:avLst/>
          </a:prstGeom>
        </p:spPr>
      </p:pic>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60" y="1066433"/>
            <a:ext cx="10450800" cy="388800"/>
          </a:xfrm>
        </p:spPr>
        <p:txBody>
          <a:bodyPr/>
          <a:lstStyle/>
          <a:p>
            <a:r>
              <a:rPr lang="en-US" dirty="0" smtClean="0"/>
              <a:t>Breadcrumbs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Content Placeholder 4"/>
          <p:cNvSpPr>
            <a:spLocks noGrp="1"/>
          </p:cNvSpPr>
          <p:nvPr>
            <p:ph sz="quarter" idx="1"/>
          </p:nvPr>
        </p:nvSpPr>
        <p:spPr>
          <a:xfrm>
            <a:off x="335560" y="1619074"/>
            <a:ext cx="10085712" cy="3845725"/>
          </a:xfrm>
        </p:spPr>
        <p:txBody>
          <a:bodyPr anchor="ctr"/>
          <a:lstStyle/>
          <a:p>
            <a:pPr>
              <a:lnSpc>
                <a:spcPct val="250000"/>
              </a:lnSpc>
            </a:pPr>
            <a:r>
              <a:rPr lang="en-US" dirty="0" smtClean="0"/>
              <a:t>You can navigate back using the breadcrumbs at the top.</a:t>
            </a:r>
          </a:p>
          <a:p>
            <a:pPr>
              <a:lnSpc>
                <a:spcPct val="250000"/>
              </a:lnSpc>
            </a:pPr>
            <a:r>
              <a:rPr lang="en-US" dirty="0" smtClean="0"/>
              <a:t>Indicate the hierarchical path you have travelled in order to reach your current scope in the cockpit.</a:t>
            </a:r>
          </a:p>
          <a:p>
            <a:pPr>
              <a:lnSpc>
                <a:spcPct val="250000"/>
              </a:lnSpc>
            </a:pPr>
            <a:r>
              <a:rPr lang="en-US" dirty="0" smtClean="0"/>
              <a:t>The last item in the breadcrumbs always represents the scope you find yourself in at the moment</a:t>
            </a:r>
          </a:p>
          <a:p>
            <a:pPr>
              <a:lnSpc>
                <a:spcPct val="250000"/>
              </a:lnSpc>
            </a:pPr>
            <a:r>
              <a:rPr lang="en-US" dirty="0" smtClean="0"/>
              <a:t>To go back follow the breadcrumbs to retrace your steps.</a:t>
            </a:r>
          </a:p>
          <a:p>
            <a:endParaRPr lang="en-US" dirty="0"/>
          </a:p>
        </p:txBody>
      </p:sp>
      <p:sp>
        <p:nvSpPr>
          <p:cNvPr id="6"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39" y="1481782"/>
            <a:ext cx="9022243" cy="896327"/>
          </a:xfrm>
          <a:prstGeom prst="rect">
            <a:avLst/>
          </a:prstGeom>
        </p:spPr>
      </p:pic>
      <p:sp>
        <p:nvSpPr>
          <p:cNvPr id="7" name="TextBox 6"/>
          <p:cNvSpPr txBox="1"/>
          <p:nvPr/>
        </p:nvSpPr>
        <p:spPr>
          <a:xfrm>
            <a:off x="266700" y="2340156"/>
            <a:ext cx="9756396" cy="3288484"/>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
        <p:nvSpPr>
          <p:cNvPr id="5"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
        <p:nvSpPr>
          <p:cNvPr id="8" name="Title 1"/>
          <p:cNvSpPr>
            <a:spLocks noGrp="1"/>
          </p:cNvSpPr>
          <p:nvPr>
            <p:ph type="title"/>
          </p:nvPr>
        </p:nvSpPr>
        <p:spPr>
          <a:xfrm>
            <a:off x="335560" y="982481"/>
            <a:ext cx="10450800" cy="388800"/>
          </a:xfrm>
        </p:spPr>
        <p:txBody>
          <a:bodyPr/>
          <a:lstStyle/>
          <a:p>
            <a:r>
              <a:rPr lang="en-US" dirty="0" smtClean="0"/>
              <a:t>Breadcrumbs</a:t>
            </a:r>
            <a:endParaRPr lang="en-US" dirty="0"/>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55053"/>
            <a:ext cx="10450800" cy="501291"/>
          </a:xfrm>
        </p:spPr>
        <p:txBody>
          <a:bodyPr/>
          <a:lstStyle/>
          <a:p>
            <a:r>
              <a:rPr lang="en-US" sz="3600" dirty="0" smtClean="0">
                <a:solidFill>
                  <a:schemeClr val="tx1"/>
                </a:solidFill>
              </a:rPr>
              <a:t>Services in the Cloud Foundry Environment</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6700" y="857478"/>
            <a:ext cx="10450800" cy="388800"/>
          </a:xfrm>
        </p:spPr>
        <p:txBody>
          <a:bodyPr/>
          <a:lstStyle/>
          <a:p>
            <a:r>
              <a:rPr lang="en-US" dirty="0" smtClean="0"/>
              <a:t>To create a service instance</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9" name="Content Placeholder 8"/>
          <p:cNvSpPr>
            <a:spLocks noGrp="1"/>
          </p:cNvSpPr>
          <p:nvPr>
            <p:ph sz="quarter" idx="1"/>
          </p:nvPr>
        </p:nvSpPr>
        <p:spPr>
          <a:xfrm>
            <a:off x="266700" y="1359018"/>
            <a:ext cx="9675968" cy="4269622"/>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502" y="2086285"/>
            <a:ext cx="4244364" cy="3467227"/>
          </a:xfrm>
          <a:prstGeom prst="rect">
            <a:avLst/>
          </a:prstGeom>
        </p:spPr>
      </p:pic>
      <p:sp>
        <p:nvSpPr>
          <p:cNvPr id="6" name="Title 1"/>
          <p:cNvSpPr txBox="1">
            <a:spLocks/>
          </p:cNvSpPr>
          <p:nvPr/>
        </p:nvSpPr>
        <p:spPr>
          <a:xfrm>
            <a:off x="266700" y="24344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17376"/>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283915"/>
            <a:ext cx="8568844" cy="3253852"/>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977097"/>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41419"/>
            <a:ext cx="10450800" cy="388800"/>
          </a:xfrm>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236172"/>
            <a:ext cx="7777116" cy="3267005"/>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98911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41419"/>
            <a:ext cx="10450800" cy="388800"/>
          </a:xfrm>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9500" y="2204499"/>
            <a:ext cx="10430500" cy="3323846"/>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59200" y="98911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478509"/>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175465" y="2322950"/>
            <a:ext cx="4634685" cy="3122009"/>
          </a:xfrm>
        </p:spPr>
      </p:pic>
      <p:sp>
        <p:nvSpPr>
          <p:cNvPr id="5" name="Title 1"/>
          <p:cNvSpPr txBox="1">
            <a:spLocks/>
          </p:cNvSpPr>
          <p:nvPr/>
        </p:nvSpPr>
        <p:spPr>
          <a:xfrm>
            <a:off x="266700" y="204122"/>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897561"/>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394620"/>
            <a:ext cx="10450800" cy="388800"/>
          </a:xfrm>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45689" y="1847059"/>
            <a:ext cx="5292822" cy="3566783"/>
          </a:xfrm>
        </p:spPr>
      </p:pic>
      <p:sp>
        <p:nvSpPr>
          <p:cNvPr id="5" name="Title 7"/>
          <p:cNvSpPr txBox="1">
            <a:spLocks/>
          </p:cNvSpPr>
          <p:nvPr/>
        </p:nvSpPr>
        <p:spPr>
          <a:xfrm>
            <a:off x="266700" y="855616"/>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
        <p:nvSpPr>
          <p:cNvPr id="7" name="Title 1"/>
          <p:cNvSpPr txBox="1">
            <a:spLocks/>
          </p:cNvSpPr>
          <p:nvPr/>
        </p:nvSpPr>
        <p:spPr>
          <a:xfrm>
            <a:off x="266700" y="204122"/>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573214"/>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3452670"/>
            <a:ext cx="10450512" cy="1895558"/>
          </a:xfrm>
        </p:spPr>
      </p:pic>
      <p:sp>
        <p:nvSpPr>
          <p:cNvPr id="9" name="Title 1"/>
          <p:cNvSpPr txBox="1">
            <a:spLocks/>
          </p:cNvSpPr>
          <p:nvPr/>
        </p:nvSpPr>
        <p:spPr>
          <a:xfrm>
            <a:off x="266700" y="271234"/>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10" name="Title 7"/>
          <p:cNvSpPr txBox="1">
            <a:spLocks/>
          </p:cNvSpPr>
          <p:nvPr/>
        </p:nvSpPr>
        <p:spPr>
          <a:xfrm>
            <a:off x="266700" y="147846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8000"/>
            <a:ext cx="10450800" cy="484160"/>
          </a:xfrm>
        </p:spPr>
        <p:txBody>
          <a:bodyPr/>
          <a:lstStyle/>
          <a:p>
            <a:r>
              <a:rPr lang="en-US" sz="3600" dirty="0" smtClean="0">
                <a:solidFill>
                  <a:schemeClr val="tx1"/>
                </a:solidFill>
              </a:rPr>
              <a:t>Environments in SAP Cloud Platform</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 Environment</a:t>
            </a:r>
          </a:p>
          <a:p>
            <a:pPr>
              <a:lnSpc>
                <a:spcPct val="250000"/>
              </a:lnSpc>
            </a:pPr>
            <a:r>
              <a:rPr lang="en-US" sz="2400" dirty="0" smtClean="0"/>
              <a:t>Neo Environment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685" y="1868984"/>
            <a:ext cx="5680497" cy="3189204"/>
          </a:xfrm>
          <a:prstGeom prst="rect">
            <a:avLst/>
          </a:prstGeom>
        </p:spPr>
      </p:pic>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723956"/>
            <a:ext cx="9247962" cy="2780513"/>
          </a:xfrm>
          <a:prstGeom prst="rect">
            <a:avLst/>
          </a:prstGeom>
        </p:spPr>
      </p:pic>
      <p:sp>
        <p:nvSpPr>
          <p:cNvPr id="7" name="Title 1"/>
          <p:cNvSpPr txBox="1">
            <a:spLocks noGrp="1"/>
          </p:cNvSpPr>
          <p:nvPr>
            <p:ph type="body" sz="quarter" idx="15"/>
          </p:nvPr>
        </p:nvSpPr>
        <p:spPr>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10" name="Title 7"/>
          <p:cNvSpPr txBox="1">
            <a:spLocks/>
          </p:cNvSpPr>
          <p:nvPr/>
        </p:nvSpPr>
        <p:spPr>
          <a:xfrm>
            <a:off x="259200" y="1198856"/>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
        <p:nvSpPr>
          <p:cNvPr id="11" name="TextBox 10"/>
          <p:cNvSpPr txBox="1"/>
          <p:nvPr/>
        </p:nvSpPr>
        <p:spPr>
          <a:xfrm>
            <a:off x="266700" y="2138512"/>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709514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92223"/>
            <a:ext cx="10450800" cy="534847"/>
          </a:xfrm>
        </p:spPr>
        <p:txBody>
          <a:body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sp>
        <p:nvSpPr>
          <p:cNvPr id="7" name="Rectangle 6"/>
          <p:cNvSpPr/>
          <p:nvPr/>
        </p:nvSpPr>
        <p:spPr>
          <a:xfrm>
            <a:off x="266700" y="1144215"/>
            <a:ext cx="9296750" cy="369332"/>
          </a:xfrm>
          <a:prstGeom prst="rect">
            <a:avLst/>
          </a:prstGeom>
        </p:spPr>
        <p:txBody>
          <a:bodyPr wrap="square">
            <a:spAutoFit/>
          </a:bodyPr>
          <a:lstStyle/>
          <a:p>
            <a:r>
              <a:rPr lang="en-US" dirty="0" smtClean="0">
                <a:latin typeface="SAPBook"/>
              </a:rPr>
              <a:t>1. Visit</a:t>
            </a:r>
            <a:r>
              <a:rPr lang="en-US" dirty="0">
                <a:latin typeface="SAPBook"/>
              </a:rPr>
              <a:t> </a:t>
            </a:r>
            <a:r>
              <a:rPr lang="en-US" dirty="0">
                <a:latin typeface="SAPBook"/>
                <a:hlinkClick r:id="rId2"/>
              </a:rPr>
              <a:t>https://www.sap.com</a:t>
            </a:r>
            <a:r>
              <a:rPr lang="en-US" dirty="0">
                <a:latin typeface="SAPBook"/>
              </a:rPr>
              <a:t> and click the </a:t>
            </a:r>
            <a:r>
              <a:rPr lang="en-US" dirty="0">
                <a:latin typeface="BentonSans-Bold"/>
              </a:rPr>
              <a:t>Log On</a:t>
            </a:r>
            <a:r>
              <a:rPr lang="en-US" dirty="0">
                <a:latin typeface="SAPBook"/>
              </a:rPr>
              <a:t> icon in the upper-right corner.</a:t>
            </a:r>
            <a:endParaRPr lang="en-US" dirty="0"/>
          </a:p>
        </p:txBody>
      </p:sp>
      <p:pic>
        <p:nvPicPr>
          <p:cNvPr id="11" name="Content Placeholder 10"/>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66700" y="1730692"/>
            <a:ext cx="10012989" cy="3832989"/>
          </a:xfr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1" y="989471"/>
            <a:ext cx="10450800" cy="388800"/>
          </a:xfrm>
        </p:spPr>
        <p:txBody>
          <a:bodyPr/>
          <a:lstStyle/>
          <a:p>
            <a:r>
              <a:rPr lang="en-US" sz="1800" dirty="0" smtClean="0">
                <a:solidFill>
                  <a:schemeClr val="tx1"/>
                </a:solidFill>
              </a:rPr>
              <a:t>2. If </a:t>
            </a:r>
            <a:r>
              <a:rPr lang="en-US" sz="1800" dirty="0" smtClean="0">
                <a:solidFill>
                  <a:schemeClr val="tx1"/>
                </a:solidFill>
              </a:rPr>
              <a:t>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691" y="1593908"/>
            <a:ext cx="7144941" cy="4093455"/>
          </a:xfrm>
          <a:prstGeom prst="rect">
            <a:avLst/>
          </a:prstGeom>
        </p:spPr>
      </p:pic>
      <p:sp>
        <p:nvSpPr>
          <p:cNvPr id="5" name="Title 1"/>
          <p:cNvSpPr txBox="1">
            <a:spLocks/>
          </p:cNvSpPr>
          <p:nvPr/>
        </p:nvSpPr>
        <p:spPr>
          <a:xfrm>
            <a:off x="258762" y="238988"/>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sp>
        <p:nvSpPr>
          <p:cNvPr id="6" name="TextBox 5"/>
          <p:cNvSpPr txBox="1"/>
          <p:nvPr/>
        </p:nvSpPr>
        <p:spPr>
          <a:xfrm>
            <a:off x="266700" y="894817"/>
            <a:ext cx="7734649" cy="434629"/>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3. You </a:t>
            </a:r>
            <a:r>
              <a:rPr kumimoji="0" lang="en-US" sz="1800" b="0" i="0" u="none" strike="noStrike" kern="0" cap="none" spc="0" normalizeH="0" baseline="0" noProof="0" dirty="0" smtClean="0">
                <a:ln>
                  <a:noFill/>
                </a:ln>
                <a:solidFill>
                  <a:srgbClr val="000000"/>
                </a:solidFill>
                <a:effectLst/>
                <a:uLnTx/>
                <a:uFillTx/>
              </a:rPr>
              <a:t>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2" y="1450429"/>
            <a:ext cx="10058400" cy="4178211"/>
          </a:xfrm>
          <a:prstGeom prst="rect">
            <a:avLst/>
          </a:prstGeom>
        </p:spPr>
      </p:pic>
      <p:sp>
        <p:nvSpPr>
          <p:cNvPr id="5" name="Title 1"/>
          <p:cNvSpPr txBox="1">
            <a:spLocks/>
          </p:cNvSpPr>
          <p:nvPr/>
        </p:nvSpPr>
        <p:spPr>
          <a:xfrm>
            <a:off x="258762" y="238988"/>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90363"/>
            <a:ext cx="10450800" cy="388800"/>
          </a:xfrm>
        </p:spPr>
        <p:txBody>
          <a:bodyPr anchor="ctr"/>
          <a:lstStyle/>
          <a:p>
            <a:r>
              <a:rPr lang="en-US" sz="1800" dirty="0" smtClean="0">
                <a:solidFill>
                  <a:schemeClr val="tx1"/>
                </a:solidFill>
              </a:rPr>
              <a:t>4. Click </a:t>
            </a:r>
            <a:r>
              <a:rPr lang="en-US" sz="1800" dirty="0" smtClean="0">
                <a:solidFill>
                  <a:schemeClr val="tx1"/>
                </a:solidFill>
              </a:rPr>
              <a:t>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205" y="1377172"/>
            <a:ext cx="6471790" cy="4125259"/>
          </a:xfrm>
        </p:spPr>
      </p:pic>
      <p:sp>
        <p:nvSpPr>
          <p:cNvPr id="5" name="Title 1"/>
          <p:cNvSpPr txBox="1">
            <a:spLocks/>
          </p:cNvSpPr>
          <p:nvPr/>
        </p:nvSpPr>
        <p:spPr>
          <a:xfrm>
            <a:off x="266700" y="257507"/>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587" y="1387645"/>
            <a:ext cx="10009026" cy="4240995"/>
          </a:xfrm>
        </p:spPr>
      </p:pic>
      <p:sp>
        <p:nvSpPr>
          <p:cNvPr id="6" name="Title 1"/>
          <p:cNvSpPr>
            <a:spLocks noGrp="1"/>
          </p:cNvSpPr>
          <p:nvPr>
            <p:ph type="title"/>
          </p:nvPr>
        </p:nvSpPr>
        <p:spPr>
          <a:xfrm>
            <a:off x="266700" y="890940"/>
            <a:ext cx="10450800" cy="388800"/>
          </a:xfrm>
        </p:spPr>
        <p:txBody>
          <a:bodyPr anchor="ctr"/>
          <a:lstStyle/>
          <a:p>
            <a:r>
              <a:rPr lang="en-US" sz="1800" dirty="0" smtClean="0">
                <a:solidFill>
                  <a:schemeClr val="tx1"/>
                </a:solidFill>
              </a:rPr>
              <a:t>5. After </a:t>
            </a:r>
            <a:r>
              <a:rPr lang="en-US" sz="1800" dirty="0" smtClean="0">
                <a:solidFill>
                  <a:schemeClr val="tx1"/>
                </a:solidFill>
              </a:rPr>
              <a:t>activating your account you will see the following screen.</a:t>
            </a:r>
            <a:endParaRPr lang="en-US" sz="1800" dirty="0">
              <a:solidFill>
                <a:schemeClr val="tx1"/>
              </a:solidFill>
            </a:endParaRPr>
          </a:p>
        </p:txBody>
      </p:sp>
      <p:sp>
        <p:nvSpPr>
          <p:cNvPr id="5" name="Title 1"/>
          <p:cNvSpPr txBox="1">
            <a:spLocks/>
          </p:cNvSpPr>
          <p:nvPr/>
        </p:nvSpPr>
        <p:spPr>
          <a:xfrm>
            <a:off x="266700" y="248188"/>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44897"/>
            <a:ext cx="10450800" cy="388800"/>
          </a:xfrm>
        </p:spPr>
        <p:txBody>
          <a:bodyPr anchor="ctr"/>
          <a:lstStyle/>
          <a:p>
            <a:r>
              <a:rPr lang="en-US" sz="1800" dirty="0" smtClean="0">
                <a:solidFill>
                  <a:schemeClr val="tx1"/>
                </a:solidFill>
              </a:rPr>
              <a:t>6. Go </a:t>
            </a:r>
            <a:r>
              <a:rPr lang="en-US" sz="1800" dirty="0" smtClean="0">
                <a:solidFill>
                  <a:schemeClr val="tx1"/>
                </a:solidFill>
              </a:rPr>
              <a:t>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45238" y="1642875"/>
            <a:ext cx="5277845" cy="3921488"/>
          </a:xfrm>
        </p:spPr>
      </p:pic>
      <p:sp>
        <p:nvSpPr>
          <p:cNvPr id="5" name="Title 1"/>
          <p:cNvSpPr txBox="1">
            <a:spLocks/>
          </p:cNvSpPr>
          <p:nvPr/>
        </p:nvSpPr>
        <p:spPr>
          <a:xfrm>
            <a:off x="266700" y="300872"/>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935033"/>
            <a:ext cx="10450800" cy="388800"/>
          </a:xfrm>
        </p:spPr>
        <p:txBody>
          <a:bodyPr anchor="ctr"/>
          <a:lstStyle/>
          <a:p>
            <a:r>
              <a:rPr lang="en-US" sz="1800" dirty="0" smtClean="0">
                <a:solidFill>
                  <a:schemeClr val="tx1"/>
                </a:solidFill>
              </a:rPr>
              <a:t>7. Verify </a:t>
            </a:r>
            <a:r>
              <a:rPr lang="en-US" sz="1800" dirty="0" smtClean="0">
                <a:solidFill>
                  <a:schemeClr val="tx1"/>
                </a:solidFill>
              </a:rPr>
              <a:t>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203" y="1459865"/>
            <a:ext cx="6615915" cy="4168775"/>
          </a:xfrm>
        </p:spPr>
      </p:pic>
      <p:sp>
        <p:nvSpPr>
          <p:cNvPr id="5" name="Title 1"/>
          <p:cNvSpPr txBox="1">
            <a:spLocks/>
          </p:cNvSpPr>
          <p:nvPr/>
        </p:nvSpPr>
        <p:spPr>
          <a:xfrm>
            <a:off x="258761" y="264155"/>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825487"/>
            <a:ext cx="10450800" cy="388800"/>
          </a:xfrm>
        </p:spPr>
        <p:txBody>
          <a:bodyPr anchor="ctr"/>
          <a:lstStyle/>
          <a:p>
            <a:r>
              <a:rPr lang="en-US" sz="1800" dirty="0" smtClean="0">
                <a:solidFill>
                  <a:schemeClr val="tx1"/>
                </a:solidFill>
              </a:rPr>
              <a:t>8. Enter </a:t>
            </a:r>
            <a:r>
              <a:rPr lang="en-US" sz="1800" dirty="0" smtClean="0">
                <a:solidFill>
                  <a:schemeClr val="tx1"/>
                </a:solidFill>
              </a:rPr>
              <a:t>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78698" y="1270233"/>
            <a:ext cx="6426803" cy="4358407"/>
          </a:xfrm>
        </p:spPr>
      </p:pic>
      <p:sp>
        <p:nvSpPr>
          <p:cNvPr id="5" name="Title 1"/>
          <p:cNvSpPr txBox="1">
            <a:spLocks/>
          </p:cNvSpPr>
          <p:nvPr/>
        </p:nvSpPr>
        <p:spPr>
          <a:xfrm>
            <a:off x="266699" y="230599"/>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238014"/>
            <a:ext cx="10450800" cy="388800"/>
          </a:xfrm>
        </p:spPr>
        <p:txBody>
          <a:bodyPr/>
          <a:lstStyle/>
          <a:p>
            <a:r>
              <a:rPr lang="en-US" sz="1800" dirty="0" smtClean="0">
                <a:solidFill>
                  <a:schemeClr val="tx1"/>
                </a:solidFill>
              </a:rPr>
              <a:t>9. Click </a:t>
            </a:r>
            <a:r>
              <a:rPr lang="en-US" sz="1800" dirty="0" smtClean="0">
                <a:solidFill>
                  <a:schemeClr val="tx1"/>
                </a:solidFill>
              </a:rPr>
              <a:t>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2040659"/>
            <a:ext cx="10450512" cy="2728593"/>
          </a:xfrm>
        </p:spPr>
      </p:pic>
      <p:sp>
        <p:nvSpPr>
          <p:cNvPr id="5" name="Title 1"/>
          <p:cNvSpPr txBox="1">
            <a:spLocks/>
          </p:cNvSpPr>
          <p:nvPr/>
        </p:nvSpPr>
        <p:spPr>
          <a:xfrm>
            <a:off x="266700" y="289322"/>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40620"/>
            <a:ext cx="10450800" cy="492903"/>
          </a:xfrm>
        </p:spPr>
        <p:txBody>
          <a:bodyPr/>
          <a:lstStyle/>
          <a:p>
            <a:r>
              <a:rPr lang="en-US" dirty="0" smtClean="0"/>
              <a:t>Which environment to use?</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70361" y="1730015"/>
            <a:ext cx="5843477" cy="3898625"/>
          </a:xfrm>
        </p:spPr>
      </p:pic>
      <p:sp>
        <p:nvSpPr>
          <p:cNvPr id="5" name="Title 1"/>
          <p:cNvSpPr txBox="1">
            <a:spLocks/>
          </p:cNvSpPr>
          <p:nvPr/>
        </p:nvSpPr>
        <p:spPr>
          <a:xfrm>
            <a:off x="266700" y="359969"/>
            <a:ext cx="10450800" cy="48416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Environments in SAP Cloud Platform</a:t>
            </a:r>
            <a:endParaRPr lang="en-US" sz="3600" dirty="0">
              <a:solidFill>
                <a:schemeClr val="tx1"/>
              </a:solidFill>
            </a:endParaRPr>
          </a:p>
        </p:txBody>
      </p:sp>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909369"/>
            <a:ext cx="10450800" cy="388800"/>
          </a:xfrm>
        </p:spPr>
        <p:txBody>
          <a:bodyPr anchor="ctr"/>
          <a:lstStyle/>
          <a:p>
            <a:r>
              <a:rPr lang="en-US" sz="1800" dirty="0" smtClean="0">
                <a:solidFill>
                  <a:schemeClr val="tx1"/>
                </a:solidFill>
              </a:rPr>
              <a:t>10. Create </a:t>
            </a:r>
            <a:r>
              <a:rPr lang="en-US" sz="1800" dirty="0" smtClean="0">
                <a:solidFill>
                  <a:schemeClr val="tx1"/>
                </a:solidFill>
              </a:rPr>
              <a:t>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63442" y="1383370"/>
            <a:ext cx="6457315" cy="4158758"/>
          </a:xfrm>
        </p:spPr>
      </p:pic>
      <p:sp>
        <p:nvSpPr>
          <p:cNvPr id="5" name="Title 1"/>
          <p:cNvSpPr txBox="1">
            <a:spLocks/>
          </p:cNvSpPr>
          <p:nvPr/>
        </p:nvSpPr>
        <p:spPr>
          <a:xfrm>
            <a:off x="266700" y="289322"/>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39575"/>
            <a:ext cx="10450800" cy="501280"/>
          </a:xfrm>
        </p:spPr>
        <p:txBody>
          <a:bodyPr anchor="ctr"/>
          <a:lstStyle/>
          <a:p>
            <a:pPr marL="342900" indent="-342900">
              <a:buFont typeface="+mj-lt"/>
              <a:buAutoNum type="arabicPeriod" startAt="11"/>
            </a:pPr>
            <a:r>
              <a:rPr lang="en-US" sz="1800" dirty="0" smtClean="0">
                <a:solidFill>
                  <a:schemeClr val="tx1"/>
                </a:solidFill>
              </a:rPr>
              <a:t>You </a:t>
            </a:r>
            <a:r>
              <a:rPr lang="en-US" sz="1800" dirty="0">
                <a:solidFill>
                  <a:schemeClr val="tx1"/>
                </a:solidFill>
              </a:rPr>
              <a:t>will then see a dialog box while the account is set up. When complete, the dialog box will look like this. Click Continue to close to popup.</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96707" y="1770344"/>
            <a:ext cx="5990786" cy="3858296"/>
          </a:xfrm>
        </p:spPr>
      </p:pic>
      <p:sp>
        <p:nvSpPr>
          <p:cNvPr id="5" name="Title 1"/>
          <p:cNvSpPr txBox="1">
            <a:spLocks/>
          </p:cNvSpPr>
          <p:nvPr/>
        </p:nvSpPr>
        <p:spPr>
          <a:xfrm>
            <a:off x="266700" y="275239"/>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61190"/>
            <a:ext cx="10450800" cy="388800"/>
          </a:xfrm>
        </p:spPr>
        <p:txBody>
          <a:bodyPr anchor="ctr"/>
          <a:lstStyle/>
          <a:p>
            <a:r>
              <a:rPr lang="en-US" sz="1800" dirty="0" smtClean="0">
                <a:solidFill>
                  <a:schemeClr val="tx1"/>
                </a:solidFill>
              </a:rPr>
              <a:t>12. Click </a:t>
            </a:r>
            <a:r>
              <a:rPr lang="en-US" sz="1800" dirty="0">
                <a:solidFill>
                  <a:schemeClr val="tx1"/>
                </a:solidFill>
              </a:rPr>
              <a:t>on Enter Your Trial Account to see your global account.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73289" y="1379290"/>
            <a:ext cx="7437622" cy="4140666"/>
          </a:xfrm>
        </p:spPr>
      </p:pic>
      <p:sp>
        <p:nvSpPr>
          <p:cNvPr id="5" name="Title 1"/>
          <p:cNvSpPr txBox="1">
            <a:spLocks/>
          </p:cNvSpPr>
          <p:nvPr/>
        </p:nvSpPr>
        <p:spPr>
          <a:xfrm>
            <a:off x="266700" y="197043"/>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93334"/>
            <a:ext cx="10450800" cy="568403"/>
          </a:xfrm>
        </p:spPr>
        <p:txBody>
          <a:bodyPr/>
          <a:lstStyle/>
          <a:p>
            <a:pPr marL="342900" indent="-342900">
              <a:lnSpc>
                <a:spcPct val="100000"/>
              </a:lnSpc>
              <a:buFont typeface="+mj-lt"/>
              <a:buAutoNum type="arabicPeriod" startAt="13"/>
            </a:pPr>
            <a:r>
              <a:rPr lang="en-US" sz="1800" dirty="0">
                <a:solidFill>
                  <a:schemeClr val="tx1"/>
                </a:solidFill>
              </a:rPr>
              <a:t>The global trial account contains one subaccount and space. Navigate to subaccount by clicking on the tile named trial (this name may vary if you created the subaccount manually).</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19119" y="1623181"/>
            <a:ext cx="6945962" cy="3866949"/>
          </a:xfrm>
        </p:spPr>
      </p:pic>
      <p:sp>
        <p:nvSpPr>
          <p:cNvPr id="5" name="Title 1"/>
          <p:cNvSpPr txBox="1">
            <a:spLocks/>
          </p:cNvSpPr>
          <p:nvPr/>
        </p:nvSpPr>
        <p:spPr>
          <a:xfrm>
            <a:off x="266700" y="197043"/>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48465"/>
            <a:ext cx="10450800" cy="388800"/>
          </a:xfrm>
        </p:spPr>
        <p:txBody>
          <a:bodyPr anchor="ctr"/>
          <a:lstStyle/>
          <a:p>
            <a:r>
              <a:rPr lang="en-US" sz="1800" dirty="0" smtClean="0">
                <a:solidFill>
                  <a:schemeClr val="tx1"/>
                </a:solidFill>
              </a:rPr>
              <a:t>14. To </a:t>
            </a:r>
            <a:r>
              <a:rPr lang="en-US" sz="1800" dirty="0">
                <a:solidFill>
                  <a:schemeClr val="tx1"/>
                </a:solidFill>
              </a:rPr>
              <a:t>get to the space, in which your applications and services live, click on the dev space.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19075" y="1353840"/>
            <a:ext cx="7742247" cy="3989946"/>
          </a:xfrm>
        </p:spPr>
      </p:pic>
      <p:sp>
        <p:nvSpPr>
          <p:cNvPr id="5" name="Title 1"/>
          <p:cNvSpPr txBox="1">
            <a:spLocks/>
          </p:cNvSpPr>
          <p:nvPr/>
        </p:nvSpPr>
        <p:spPr>
          <a:xfrm>
            <a:off x="266700" y="197043"/>
            <a:ext cx="10450800" cy="53484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a:solidFill>
                  <a:schemeClr val="tx1"/>
                </a:solidFill>
              </a:rPr>
              <a:t>Creating a free trial account</a:t>
            </a:r>
            <a:endParaRPr lang="en-US" sz="3600" dirty="0">
              <a:solidFill>
                <a:schemeClr val="tx1"/>
              </a:solidFill>
            </a:endParaRPr>
          </a:p>
        </p:txBody>
      </p:sp>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50508"/>
            <a:ext cx="10450800" cy="558825"/>
          </a:xfrm>
        </p:spPr>
        <p:txBody>
          <a:bodyPr anchor="ctr"/>
          <a:lstStyle/>
          <a:p>
            <a:r>
              <a:rPr lang="en-US" sz="3600" dirty="0" smtClean="0">
                <a:solidFill>
                  <a:schemeClr val="tx1"/>
                </a:solidFill>
              </a:rPr>
              <a:t>Introducing SAP Web IDE Full-Stack</a:t>
            </a:r>
            <a:endParaRPr lang="en-US" sz="3600" dirty="0">
              <a:solidFill>
                <a:schemeClr val="tx1"/>
              </a:solidFill>
            </a:endParaRPr>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5" name="Content Placeholder 4"/>
          <p:cNvSpPr>
            <a:spLocks noGrp="1"/>
          </p:cNvSpPr>
          <p:nvPr>
            <p:ph sz="quarter" idx="1"/>
          </p:nvPr>
        </p:nvSpPr>
        <p:spPr/>
        <p:txBody>
          <a:bodyPr anchor="ctr"/>
          <a:lstStyle/>
          <a:p>
            <a:pPr>
              <a:lnSpc>
                <a:spcPct val="250000"/>
              </a:lnSpc>
            </a:pPr>
            <a:r>
              <a:rPr lang="en-US" dirty="0" smtClean="0"/>
              <a:t>SAP Web IDE is a  web – based integrated development tool that simplifies end-to-end development of business applications.</a:t>
            </a:r>
          </a:p>
          <a:p>
            <a:pPr>
              <a:lnSpc>
                <a:spcPct val="250000"/>
              </a:lnSpc>
            </a:pPr>
            <a:r>
              <a:rPr lang="en-US" dirty="0"/>
              <a:t> </a:t>
            </a:r>
            <a:r>
              <a:rPr lang="en-US" dirty="0" smtClean="0"/>
              <a:t>tooling, prototyping, developing and deploying the application and make it available to end users.</a:t>
            </a:r>
          </a:p>
          <a:p>
            <a:pPr>
              <a:lnSpc>
                <a:spcPct val="25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6700" y="1178527"/>
            <a:ext cx="10450800" cy="388800"/>
          </a:xfrm>
        </p:spPr>
        <p:txBody>
          <a:bodyPr/>
          <a:lstStyle/>
          <a:p>
            <a:r>
              <a:rPr lang="en-US" dirty="0" smtClean="0"/>
              <a:t>Features and Benefits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9" name="Content Placeholder 8"/>
          <p:cNvSpPr>
            <a:spLocks noGrp="1"/>
          </p:cNvSpPr>
          <p:nvPr>
            <p:ph sz="quarter" idx="1"/>
          </p:nvPr>
        </p:nvSpPr>
        <p:spPr>
          <a:xfrm>
            <a:off x="259200" y="1736521"/>
            <a:ext cx="9593826" cy="3753446"/>
          </a:xfrm>
        </p:spPr>
        <p:txBody>
          <a:bodyPr anchor="ctr"/>
          <a:lstStyle/>
          <a:p>
            <a:pPr>
              <a:lnSpc>
                <a:spcPct val="150000"/>
              </a:lnSpc>
            </a:pPr>
            <a:r>
              <a:rPr lang="en-US" dirty="0" smtClean="0"/>
              <a:t>Zero installation and maintenance</a:t>
            </a:r>
          </a:p>
          <a:p>
            <a:pPr>
              <a:lnSpc>
                <a:spcPct val="150000"/>
              </a:lnSpc>
            </a:pPr>
            <a:r>
              <a:rPr lang="en-US" dirty="0" smtClean="0"/>
              <a:t>High productivity tools.	</a:t>
            </a:r>
          </a:p>
          <a:p>
            <a:pPr>
              <a:lnSpc>
                <a:spcPct val="150000"/>
              </a:lnSpc>
            </a:pPr>
            <a:r>
              <a:rPr lang="en-US" dirty="0" smtClean="0"/>
              <a:t>Java and Node.js Debuggers.</a:t>
            </a:r>
          </a:p>
          <a:p>
            <a:pPr>
              <a:lnSpc>
                <a:spcPct val="150000"/>
              </a:lnSpc>
            </a:pPr>
            <a:r>
              <a:rPr lang="en-US" dirty="0" smtClean="0"/>
              <a:t>Business Application Development.</a:t>
            </a:r>
          </a:p>
          <a:p>
            <a:pPr>
              <a:lnSpc>
                <a:spcPct val="150000"/>
              </a:lnSpc>
            </a:pPr>
            <a:r>
              <a:rPr lang="en-US" dirty="0" smtClean="0"/>
              <a:t>Visual UI editors.</a:t>
            </a:r>
          </a:p>
          <a:p>
            <a:pPr>
              <a:lnSpc>
                <a:spcPct val="150000"/>
              </a:lnSpc>
            </a:pPr>
            <a:r>
              <a:rPr lang="en-US" dirty="0" smtClean="0"/>
              <a:t>Code Authoring Toolset.</a:t>
            </a:r>
          </a:p>
          <a:p>
            <a:pPr>
              <a:lnSpc>
                <a:spcPct val="150000"/>
              </a:lnSpc>
            </a:pPr>
            <a:r>
              <a:rPr lang="en-US" dirty="0" smtClean="0"/>
              <a:t>SCM.</a:t>
            </a:r>
          </a:p>
        </p:txBody>
      </p:sp>
      <p:sp>
        <p:nvSpPr>
          <p:cNvPr id="5" name="Title 1"/>
          <p:cNvSpPr txBox="1">
            <a:spLocks/>
          </p:cNvSpPr>
          <p:nvPr/>
        </p:nvSpPr>
        <p:spPr>
          <a:xfrm>
            <a:off x="258762" y="450508"/>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1442779"/>
            <a:ext cx="10450800" cy="388800"/>
          </a:xfrm>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7" name="Content Placeholder 6"/>
          <p:cNvSpPr>
            <a:spLocks noGrp="1"/>
          </p:cNvSpPr>
          <p:nvPr>
            <p:ph sz="quarter" idx="1"/>
          </p:nvPr>
        </p:nvSpPr>
        <p:spPr>
          <a:xfrm>
            <a:off x="266700" y="2214693"/>
            <a:ext cx="7779198" cy="3136273"/>
          </a:xfrm>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
        <p:nvSpPr>
          <p:cNvPr id="5" name="Title 1"/>
          <p:cNvSpPr txBox="1">
            <a:spLocks/>
          </p:cNvSpPr>
          <p:nvPr/>
        </p:nvSpPr>
        <p:spPr>
          <a:xfrm>
            <a:off x="266700" y="500841"/>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7" name="Picture 6"/>
          <p:cNvPicPr>
            <a:picLocks noChangeAspect="1"/>
          </p:cNvPicPr>
          <p:nvPr/>
        </p:nvPicPr>
        <p:blipFill>
          <a:blip r:embed="rId2"/>
          <a:stretch>
            <a:fillRect/>
          </a:stretch>
        </p:blipFill>
        <p:spPr>
          <a:xfrm>
            <a:off x="2541093" y="1926166"/>
            <a:ext cx="5902013" cy="3319882"/>
          </a:xfrm>
          <a:prstGeom prst="rect">
            <a:avLst/>
          </a:prstGeom>
        </p:spPr>
      </p:pic>
      <p:sp>
        <p:nvSpPr>
          <p:cNvPr id="2" name="TextBox 1"/>
          <p:cNvSpPr txBox="1"/>
          <p:nvPr/>
        </p:nvSpPr>
        <p:spPr>
          <a:xfrm>
            <a:off x="266700" y="1355242"/>
            <a:ext cx="9664333" cy="407853"/>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tabLst/>
            </a:pPr>
            <a:r>
              <a:rPr kumimoji="0" lang="en-US" sz="1800" b="0" i="0" u="none" strike="noStrike" kern="0" cap="none" spc="0" normalizeH="0" baseline="0" noProof="0" dirty="0" smtClean="0">
                <a:ln>
                  <a:noFill/>
                </a:ln>
                <a:solidFill>
                  <a:srgbClr val="000000"/>
                </a:solidFill>
                <a:effectLst/>
                <a:uLnTx/>
                <a:uFillTx/>
              </a:rPr>
              <a:t>1. Go </a:t>
            </a:r>
            <a:r>
              <a:rPr kumimoji="0" lang="en-US" sz="1800" b="0" i="0" u="none" strike="noStrike" kern="0" cap="none" spc="0" normalizeH="0" baseline="0" noProof="0" dirty="0" smtClean="0">
                <a:ln>
                  <a:noFill/>
                </a:ln>
                <a:solidFill>
                  <a:srgbClr val="000000"/>
                </a:solidFill>
                <a:effectLst/>
                <a:uLnTx/>
                <a:uFillTx/>
              </a:rPr>
              <a:t>to SAP Cloud Platform Cockpit home page.</a:t>
            </a:r>
          </a:p>
        </p:txBody>
      </p:sp>
      <p:sp>
        <p:nvSpPr>
          <p:cNvPr id="5" name="Title 1"/>
          <p:cNvSpPr txBox="1">
            <a:spLocks/>
          </p:cNvSpPr>
          <p:nvPr/>
        </p:nvSpPr>
        <p:spPr>
          <a:xfrm>
            <a:off x="266700" y="153252"/>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6" name="Title 2"/>
          <p:cNvSpPr txBox="1">
            <a:spLocks/>
          </p:cNvSpPr>
          <p:nvPr/>
        </p:nvSpPr>
        <p:spPr>
          <a:xfrm>
            <a:off x="266700" y="803371"/>
            <a:ext cx="10450800" cy="454977"/>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smtClean="0"/>
              <a:t>Accessing SAP Web IDE</a:t>
            </a:r>
            <a:endParaRPr lang="en-US" dirty="0"/>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561" y="1778466"/>
            <a:ext cx="6909894" cy="3774673"/>
          </a:xfrm>
          <a:prstGeom prst="rect">
            <a:avLst/>
          </a:prstGeom>
        </p:spPr>
      </p:pic>
      <p:sp>
        <p:nvSpPr>
          <p:cNvPr id="4" name="TextBox 3"/>
          <p:cNvSpPr txBox="1"/>
          <p:nvPr/>
        </p:nvSpPr>
        <p:spPr>
          <a:xfrm>
            <a:off x="410844" y="1296084"/>
            <a:ext cx="9211327" cy="411061"/>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tabLst/>
            </a:pPr>
            <a:r>
              <a:rPr kumimoji="0" lang="en-US" sz="1800" b="0" i="0" u="none" strike="noStrike" kern="0" cap="none" spc="0" normalizeH="0" baseline="0" noProof="0" dirty="0" smtClean="0">
                <a:ln>
                  <a:noFill/>
                </a:ln>
                <a:solidFill>
                  <a:srgbClr val="000000"/>
                </a:solidFill>
                <a:effectLst/>
                <a:uLnTx/>
                <a:uFillTx/>
              </a:rPr>
              <a:t>2. Go </a:t>
            </a:r>
            <a:r>
              <a:rPr kumimoji="0" lang="en-US" sz="1800" b="0" i="0" u="none" strike="noStrike" kern="0" cap="none" spc="0" normalizeH="0" baseline="0" noProof="0" dirty="0" smtClean="0">
                <a:ln>
                  <a:noFill/>
                </a:ln>
                <a:solidFill>
                  <a:srgbClr val="000000"/>
                </a:solidFill>
                <a:effectLst/>
                <a:uLnTx/>
                <a:uFillTx/>
              </a:rPr>
              <a:t>to Preferences &gt; Workspace Preferences &gt; Cloud Foundry</a:t>
            </a:r>
          </a:p>
        </p:txBody>
      </p:sp>
      <p:sp>
        <p:nvSpPr>
          <p:cNvPr id="5" name="Title 1"/>
          <p:cNvSpPr txBox="1">
            <a:spLocks/>
          </p:cNvSpPr>
          <p:nvPr/>
        </p:nvSpPr>
        <p:spPr>
          <a:xfrm>
            <a:off x="266700" y="153252"/>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6" name="Title 2"/>
          <p:cNvSpPr txBox="1">
            <a:spLocks/>
          </p:cNvSpPr>
          <p:nvPr/>
        </p:nvSpPr>
        <p:spPr>
          <a:xfrm>
            <a:off x="266700" y="767870"/>
            <a:ext cx="10450800" cy="454977"/>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smtClean="0"/>
              <a:t>Accessing SAP Web IDE</a:t>
            </a:r>
            <a:endParaRPr lang="en-US" dirty="0"/>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62720"/>
            <a:ext cx="10450800" cy="388800"/>
          </a:xfrm>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a:xfrm>
            <a:off x="266700" y="359868"/>
            <a:ext cx="10450800" cy="388800"/>
          </a:xfrm>
        </p:spPr>
        <p:txBody>
          <a:bodyPr/>
          <a:lstStyle/>
          <a:p>
            <a:r>
              <a:rPr lang="en-US" sz="3600" dirty="0" smtClean="0"/>
              <a:t>Environments</a:t>
            </a:r>
            <a:endParaRPr lang="en-US" sz="36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5" name="Content Placeholder 4"/>
          <p:cNvSpPr>
            <a:spLocks noGrp="1"/>
          </p:cNvSpPr>
          <p:nvPr>
            <p:ph sz="quarter" idx="1"/>
          </p:nvPr>
        </p:nvSpPr>
        <p:spPr>
          <a:xfrm>
            <a:off x="266700" y="1408480"/>
            <a:ext cx="10450800" cy="4168800"/>
          </a:xfrm>
        </p:spPr>
        <p:txBody>
          <a:bodyPr anchor="ctr"/>
          <a:lstStyle/>
          <a:p>
            <a:pPr>
              <a:lnSpc>
                <a:spcPct val="200000"/>
              </a:lnSpc>
            </a:pPr>
            <a:r>
              <a:rPr lang="en-US" dirty="0" smtClean="0"/>
              <a:t>Open source platform maintained by Cloud Foundry environment.</a:t>
            </a:r>
          </a:p>
          <a:p>
            <a:pPr>
              <a:lnSpc>
                <a:spcPct val="200000"/>
              </a:lnSpc>
            </a:pPr>
            <a:r>
              <a:rPr lang="en-US" dirty="0" smtClean="0"/>
              <a:t>Multiple run times like Java, Node.js.</a:t>
            </a:r>
          </a:p>
          <a:p>
            <a:pPr>
              <a:lnSpc>
                <a:spcPct val="200000"/>
              </a:lnSpc>
            </a:pPr>
            <a:r>
              <a:rPr lang="en-US" dirty="0" smtClean="0"/>
              <a:t>We can bring in our own languages.</a:t>
            </a:r>
          </a:p>
          <a:p>
            <a:pPr>
              <a:lnSpc>
                <a:spcPct val="200000"/>
              </a:lnSpc>
            </a:pPr>
            <a:r>
              <a:rPr lang="en-US" dirty="0" err="1" smtClean="0"/>
              <a:t>IoT</a:t>
            </a:r>
            <a:r>
              <a:rPr lang="en-US" dirty="0" smtClean="0"/>
              <a:t>, Machine learning scenarios and develop applications using SAP HANA extended application services advanced model.</a:t>
            </a:r>
          </a:p>
          <a:p>
            <a:pPr>
              <a:lnSpc>
                <a:spcPct val="200000"/>
              </a:lnSpc>
            </a:pPr>
            <a:r>
              <a:rPr lang="en-US" dirty="0" smtClean="0"/>
              <a:t>Multiple data centers like GCP, Azure and AWS.</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661" y="1903540"/>
            <a:ext cx="6546877" cy="3591248"/>
          </a:xfrm>
          <a:prstGeom prst="rect">
            <a:avLst/>
          </a:prstGeom>
        </p:spPr>
      </p:pic>
      <p:sp>
        <p:nvSpPr>
          <p:cNvPr id="4" name="TextBox 3"/>
          <p:cNvSpPr txBox="1"/>
          <p:nvPr/>
        </p:nvSpPr>
        <p:spPr>
          <a:xfrm>
            <a:off x="266700" y="1392770"/>
            <a:ext cx="8816830" cy="394868"/>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tabLst/>
            </a:pPr>
            <a:r>
              <a:rPr kumimoji="0" lang="en-US" sz="1800" b="0" i="0" u="none" strike="noStrike" kern="0" cap="none" spc="0" normalizeH="0" baseline="0" noProof="0" dirty="0" smtClean="0">
                <a:ln>
                  <a:noFill/>
                </a:ln>
                <a:solidFill>
                  <a:srgbClr val="000000"/>
                </a:solidFill>
                <a:effectLst/>
                <a:uLnTx/>
                <a:uFillTx/>
              </a:rPr>
              <a:t>3. Configure </a:t>
            </a:r>
            <a:r>
              <a:rPr kumimoji="0" lang="en-US" sz="1800" b="0" i="0" u="none" strike="noStrike" kern="0" cap="none" spc="0" normalizeH="0" baseline="0" noProof="0" dirty="0" smtClean="0">
                <a:ln>
                  <a:noFill/>
                </a:ln>
                <a:solidFill>
                  <a:srgbClr val="000000"/>
                </a:solidFill>
                <a:effectLst/>
                <a:uLnTx/>
                <a:uFillTx/>
              </a:rPr>
              <a:t>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
        <p:nvSpPr>
          <p:cNvPr id="5" name="Title 1"/>
          <p:cNvSpPr txBox="1">
            <a:spLocks/>
          </p:cNvSpPr>
          <p:nvPr/>
        </p:nvSpPr>
        <p:spPr>
          <a:xfrm>
            <a:off x="266700" y="153252"/>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6" name="Title 2"/>
          <p:cNvSpPr txBox="1">
            <a:spLocks/>
          </p:cNvSpPr>
          <p:nvPr/>
        </p:nvSpPr>
        <p:spPr>
          <a:xfrm>
            <a:off x="266700" y="824935"/>
            <a:ext cx="10450800" cy="454977"/>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smtClean="0"/>
              <a:t>Accessing SAP Web IDE</a:t>
            </a:r>
            <a:endParaRPr lang="en-US" dirty="0"/>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51</a:t>
            </a:fld>
            <a:endParaRPr lang="en-US" noProof="1"/>
          </a:p>
        </p:txBody>
      </p:sp>
      <p:sp>
        <p:nvSpPr>
          <p:cNvPr id="3" name="TextBox 2"/>
          <p:cNvSpPr txBox="1"/>
          <p:nvPr/>
        </p:nvSpPr>
        <p:spPr>
          <a:xfrm>
            <a:off x="266700" y="1481843"/>
            <a:ext cx="10076926" cy="629174"/>
          </a:xfrm>
          <a:prstGeom prst="rect">
            <a:avLst/>
          </a:prstGeom>
          <a:noFill/>
        </p:spPr>
        <p:txBody>
          <a:bodyPr wrap="square" lIns="0" tIns="0" rIns="0" bIns="0" rtlCol="0" anchor="ctr">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4"/>
              <a:tabLst/>
            </a:pPr>
            <a:r>
              <a:rPr kumimoji="0" lang="en-US" sz="1600" b="0" i="0" u="none" strike="noStrike" kern="0" cap="none" spc="0" normalizeH="0" baseline="0" noProof="0" dirty="0" smtClean="0">
                <a:ln>
                  <a:noFill/>
                </a:ln>
                <a:solidFill>
                  <a:srgbClr val="000000"/>
                </a:solidFill>
                <a:effectLst/>
                <a:uLnTx/>
                <a:uFillTx/>
              </a:rPr>
              <a:t>You </a:t>
            </a:r>
            <a:r>
              <a:rPr kumimoji="0" lang="en-US" sz="1600" b="0" i="0" u="none" strike="noStrike" kern="0" cap="none" spc="0" normalizeH="0" baseline="0" noProof="0" dirty="0" smtClean="0">
                <a:ln>
                  <a:noFill/>
                </a:ln>
                <a:solidFill>
                  <a:srgbClr val="000000"/>
                </a:solidFill>
                <a:effectLst/>
                <a:uLnTx/>
                <a:uFillTx/>
              </a:rPr>
              <a:t>might be prompted for your Cloud Foundry credentials. Enter the credentials you used</a:t>
            </a:r>
            <a:r>
              <a:rPr kumimoji="0" lang="en-US" sz="1600" b="0" i="0" u="none" strike="noStrike" kern="0" cap="none" spc="0" normalizeH="0" noProof="0" dirty="0" smtClean="0">
                <a:ln>
                  <a:noFill/>
                </a:ln>
                <a:solidFill>
                  <a:srgbClr val="000000"/>
                </a:solidFill>
                <a:effectLst/>
                <a:uLnTx/>
                <a:uFillTx/>
              </a:rPr>
              <a:t> for SAP Cloud Platform Cockpit.</a:t>
            </a:r>
            <a:endParaRPr kumimoji="0" lang="en-US" sz="16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367" y="2315361"/>
            <a:ext cx="6040137" cy="3313279"/>
          </a:xfrm>
          <a:prstGeom prst="rect">
            <a:avLst/>
          </a:prstGeom>
        </p:spPr>
      </p:pic>
      <p:sp>
        <p:nvSpPr>
          <p:cNvPr id="5" name="Title 1"/>
          <p:cNvSpPr txBox="1">
            <a:spLocks/>
          </p:cNvSpPr>
          <p:nvPr/>
        </p:nvSpPr>
        <p:spPr>
          <a:xfrm>
            <a:off x="266700" y="153252"/>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6" name="Title 2"/>
          <p:cNvSpPr txBox="1">
            <a:spLocks/>
          </p:cNvSpPr>
          <p:nvPr/>
        </p:nvSpPr>
        <p:spPr>
          <a:xfrm>
            <a:off x="266700" y="869471"/>
            <a:ext cx="10450800" cy="454977"/>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smtClean="0"/>
              <a:t>Accessing SAP Web IDE</a:t>
            </a:r>
            <a:endParaRPr lang="en-US" dirty="0"/>
          </a:p>
        </p:txBody>
      </p:sp>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52</a:t>
            </a:fld>
            <a:endParaRPr lang="en-US" noProof="1"/>
          </a:p>
        </p:txBody>
      </p:sp>
      <p:sp>
        <p:nvSpPr>
          <p:cNvPr id="3" name="TextBox 2"/>
          <p:cNvSpPr txBox="1"/>
          <p:nvPr/>
        </p:nvSpPr>
        <p:spPr>
          <a:xfrm>
            <a:off x="266699" y="1515713"/>
            <a:ext cx="10219539" cy="64225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5"/>
              <a:tabLst/>
            </a:pPr>
            <a:r>
              <a:rPr kumimoji="0" lang="en-US" sz="1600" b="0" i="0" u="none" strike="noStrike" kern="0" cap="none" spc="0" normalizeH="0" baseline="0" noProof="0" dirty="0" smtClean="0">
                <a:ln>
                  <a:noFill/>
                </a:ln>
                <a:solidFill>
                  <a:srgbClr val="000000"/>
                </a:solidFill>
                <a:effectLst/>
                <a:uLnTx/>
                <a:uFillTx/>
              </a:rPr>
              <a:t>If </a:t>
            </a:r>
            <a:r>
              <a:rPr kumimoji="0" lang="en-US" sz="1600" b="0" i="0" u="none" strike="noStrike" kern="0" cap="none" spc="0" normalizeH="0" baseline="0" noProof="0" dirty="0" smtClean="0">
                <a:ln>
                  <a:noFill/>
                </a:ln>
                <a:solidFill>
                  <a:srgbClr val="000000"/>
                </a:solidFill>
                <a:effectLst/>
                <a:uLnTx/>
                <a:uFillTx/>
              </a:rPr>
              <a:t>there is a subaccount</a:t>
            </a:r>
            <a:r>
              <a:rPr kumimoji="0" lang="en-US" sz="16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6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420" y="2357476"/>
            <a:ext cx="5963359" cy="3271164"/>
          </a:xfrm>
          <a:prstGeom prst="rect">
            <a:avLst/>
          </a:prstGeom>
        </p:spPr>
      </p:pic>
      <p:sp>
        <p:nvSpPr>
          <p:cNvPr id="5" name="Title 1"/>
          <p:cNvSpPr txBox="1">
            <a:spLocks/>
          </p:cNvSpPr>
          <p:nvPr/>
        </p:nvSpPr>
        <p:spPr>
          <a:xfrm>
            <a:off x="266700" y="153252"/>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6" name="Title 2"/>
          <p:cNvSpPr txBox="1">
            <a:spLocks/>
          </p:cNvSpPr>
          <p:nvPr/>
        </p:nvSpPr>
        <p:spPr>
          <a:xfrm>
            <a:off x="266699" y="861225"/>
            <a:ext cx="10450800" cy="454977"/>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smtClean="0"/>
              <a:t>Accessing SAP Web IDE</a:t>
            </a:r>
            <a:endParaRPr lang="en-US" dirty="0"/>
          </a:p>
        </p:txBody>
      </p:sp>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1035124"/>
            <a:ext cx="10450800" cy="388800"/>
          </a:xfrm>
        </p:spPr>
        <p:txBody>
          <a:bodyPr/>
          <a:lstStyle/>
          <a:p>
            <a:r>
              <a:rPr lang="en-US" dirty="0" smtClean="0"/>
              <a:t>Extensions</a:t>
            </a:r>
            <a:endParaRPr lang="en-US" dirty="0"/>
          </a:p>
        </p:txBody>
      </p:sp>
      <p:sp>
        <p:nvSpPr>
          <p:cNvPr id="8" name="Content Placeholder 7"/>
          <p:cNvSpPr>
            <a:spLocks noGrp="1"/>
          </p:cNvSpPr>
          <p:nvPr>
            <p:ph sz="half" idx="1"/>
          </p:nvPr>
        </p:nvSpPr>
        <p:spPr>
          <a:xfrm>
            <a:off x="266699" y="1644242"/>
            <a:ext cx="4875751" cy="3812168"/>
          </a:xfrm>
        </p:spPr>
        <p:txBody>
          <a:bodyPr anchor="ctr"/>
          <a:lstStyle/>
          <a:p>
            <a:r>
              <a:rPr lang="en-US" dirty="0" smtClean="0"/>
              <a:t>To extend the existing functionality.</a:t>
            </a:r>
          </a:p>
          <a:p>
            <a:endParaRPr lang="en-US" dirty="0" smtClean="0"/>
          </a:p>
          <a:p>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53</a:t>
            </a:fld>
            <a:endParaRPr lang="en-US" noProof="1"/>
          </a:p>
        </p:txBody>
      </p:sp>
      <p:sp>
        <p:nvSpPr>
          <p:cNvPr id="6" name="Title 1"/>
          <p:cNvSpPr txBox="1">
            <a:spLocks/>
          </p:cNvSpPr>
          <p:nvPr/>
        </p:nvSpPr>
        <p:spPr>
          <a:xfrm>
            <a:off x="266699" y="252704"/>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3" name="Title 1"/>
          <p:cNvSpPr txBox="1">
            <a:spLocks/>
          </p:cNvSpPr>
          <p:nvPr/>
        </p:nvSpPr>
        <p:spPr>
          <a:xfrm>
            <a:off x="266699" y="252704"/>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
        <p:nvSpPr>
          <p:cNvPr id="4" name="Title 1"/>
          <p:cNvSpPr txBox="1">
            <a:spLocks/>
          </p:cNvSpPr>
          <p:nvPr/>
        </p:nvSpPr>
        <p:spPr>
          <a:xfrm>
            <a:off x="266699" y="1035124"/>
            <a:ext cx="10450800" cy="388800"/>
          </a:xfrm>
          <a:prstGeom prst="rect">
            <a:avLst/>
          </a:prstGeom>
        </p:spPr>
        <p:txBody>
          <a:bodyPr anchor="ct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dirty="0"/>
              <a:t>Home Screen of SAP Web IDE</a:t>
            </a:r>
          </a:p>
        </p:txBody>
      </p:sp>
      <p:pic>
        <p:nvPicPr>
          <p:cNvPr id="6" name="Picture 5"/>
          <p:cNvPicPr>
            <a:picLocks noChangeAspect="1"/>
          </p:cNvPicPr>
          <p:nvPr/>
        </p:nvPicPr>
        <p:blipFill>
          <a:blip r:embed="rId2"/>
          <a:stretch>
            <a:fillRect/>
          </a:stretch>
        </p:blipFill>
        <p:spPr>
          <a:xfrm>
            <a:off x="1290689" y="1647519"/>
            <a:ext cx="8490873" cy="3778762"/>
          </a:xfrm>
          <a:prstGeom prst="rect">
            <a:avLst/>
          </a:prstGeom>
        </p:spPr>
      </p:pic>
    </p:spTree>
    <p:extLst>
      <p:ext uri="{BB962C8B-B14F-4D97-AF65-F5344CB8AC3E}">
        <p14:creationId xmlns:p14="http://schemas.microsoft.com/office/powerpoint/2010/main" val="19055439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1105355"/>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4" name="Picture 3"/>
          <p:cNvPicPr>
            <a:picLocks noChangeAspect="1"/>
          </p:cNvPicPr>
          <p:nvPr/>
        </p:nvPicPr>
        <p:blipFill>
          <a:blip r:embed="rId2"/>
          <a:stretch>
            <a:fillRect/>
          </a:stretch>
        </p:blipFill>
        <p:spPr>
          <a:xfrm>
            <a:off x="1985502" y="1686098"/>
            <a:ext cx="7013196" cy="3817079"/>
          </a:xfrm>
          <a:prstGeom prst="rect">
            <a:avLst/>
          </a:prstGeom>
        </p:spPr>
      </p:pic>
      <p:sp>
        <p:nvSpPr>
          <p:cNvPr id="6" name="Title 1"/>
          <p:cNvSpPr txBox="1">
            <a:spLocks/>
          </p:cNvSpPr>
          <p:nvPr/>
        </p:nvSpPr>
        <p:spPr>
          <a:xfrm>
            <a:off x="266700" y="354587"/>
            <a:ext cx="10450800" cy="558825"/>
          </a:xfrm>
          <a:prstGeom prst="rect">
            <a:avLst/>
          </a:prstGeom>
        </p:spPr>
        <p:txBody>
          <a:bodyPr vert="horz" lIns="0" tIns="0" rIns="0" bIns="0" rtlCol="0" anchor="ctr"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Introducing SAP Web IDE Full-Stack</a:t>
            </a:r>
            <a:endParaRPr lang="en-US" sz="3600" dirty="0">
              <a:solidFill>
                <a:schemeClr val="tx1"/>
              </a:solidFill>
            </a:endParaRPr>
          </a:p>
        </p:txBody>
      </p:sp>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522164"/>
            <a:ext cx="10450800" cy="518069"/>
          </a:xfrm>
        </p:spPr>
        <p:txBody>
          <a:bodyPr/>
          <a:lstStyle/>
          <a:p>
            <a:r>
              <a:rPr lang="en-US" sz="3600" dirty="0" smtClean="0">
                <a:solidFill>
                  <a:schemeClr val="tx1"/>
                </a:solidFill>
              </a:rPr>
              <a:t>SAP Business Application Studio</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56</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Next generation of SAP Web IDE, the current development environment.</a:t>
            </a:r>
          </a:p>
          <a:p>
            <a:pPr>
              <a:lnSpc>
                <a:spcPct val="200000"/>
              </a:lnSpc>
            </a:pPr>
            <a:r>
              <a:rPr lang="en-US" dirty="0" smtClean="0"/>
              <a:t>It is available on SAP’s Multi-Cloud Environment (Cloud Foundry) for productive use.</a:t>
            </a:r>
          </a:p>
          <a:p>
            <a:pPr>
              <a:lnSpc>
                <a:spcPct val="200000"/>
              </a:lnSpc>
            </a:pPr>
            <a:r>
              <a:rPr lang="en-US" dirty="0" smtClean="0"/>
              <a:t>Provides solution based on Dev-Spaces.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chor="ctr"/>
          <a:lstStyle/>
          <a:p>
            <a:r>
              <a:rPr lang="en-US" dirty="0" smtClean="0"/>
              <a:t>		THANK YOU</a:t>
            </a:r>
            <a:endParaRPr lang="en-US" dirty="0"/>
          </a:p>
        </p:txBody>
      </p:sp>
      <p:sp>
        <p:nvSpPr>
          <p:cNvPr id="4" name="Slide Number Placeholder 3"/>
          <p:cNvSpPr>
            <a:spLocks noGrp="1"/>
          </p:cNvSpPr>
          <p:nvPr>
            <p:ph type="sldNum" sz="quarter" idx="4294967295"/>
          </p:nvPr>
        </p:nvSpPr>
        <p:spPr>
          <a:xfrm>
            <a:off x="0" y="5629275"/>
            <a:ext cx="288925" cy="409575"/>
          </a:xfrm>
        </p:spPr>
        <p:txBody>
          <a:bodyPr/>
          <a:lstStyle/>
          <a:p>
            <a:fld id="{4898AEC0-503E-4FA4-859C-D0F72D6E3F79}" type="slidenum">
              <a:rPr lang="en-US" noProof="1" smtClean="0"/>
              <a:pPr/>
              <a:t>57</a:t>
            </a:fld>
            <a:endParaRPr lang="en-US" noProof="1"/>
          </a:p>
        </p:txBody>
      </p:sp>
    </p:spTree>
    <p:extLst>
      <p:ext uri="{BB962C8B-B14F-4D97-AF65-F5344CB8AC3E}">
        <p14:creationId xmlns:p14="http://schemas.microsoft.com/office/powerpoint/2010/main" val="438999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35310"/>
            <a:ext cx="10450800" cy="388800"/>
          </a:xfrm>
        </p:spPr>
        <p:txBody>
          <a:bodyPr/>
          <a:lstStyle/>
          <a:p>
            <a:r>
              <a:rPr lang="en-US" dirty="0" smtClean="0"/>
              <a:t>Neo Environment</a:t>
            </a:r>
            <a:endParaRPr lang="en-US" dirty="0"/>
          </a:p>
        </p:txBody>
      </p:sp>
      <p:sp>
        <p:nvSpPr>
          <p:cNvPr id="3" name="Text Placeholder 2"/>
          <p:cNvSpPr>
            <a:spLocks noGrp="1"/>
          </p:cNvSpPr>
          <p:nvPr>
            <p:ph type="body" sz="quarter" idx="15"/>
          </p:nvPr>
        </p:nvSpPr>
        <p:spPr>
          <a:xfrm>
            <a:off x="259200" y="324915"/>
            <a:ext cx="10450800" cy="518575"/>
          </a:xfrm>
        </p:spPr>
        <p:txBody>
          <a:bodyPr>
            <a:noAutofit/>
          </a:bodyPr>
          <a:lstStyle/>
          <a:p>
            <a:r>
              <a:rPr lang="en-US" sz="3600" dirty="0"/>
              <a:t>Environments</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a:xfrm>
            <a:off x="259200" y="1394775"/>
            <a:ext cx="10450800" cy="4168800"/>
          </a:xfrm>
        </p:spPr>
        <p:txBody>
          <a:bodyPr anchor="ctr"/>
          <a:lstStyle/>
          <a:p>
            <a:pPr>
              <a:lnSpc>
                <a:spcPct val="200000"/>
              </a:lnSpc>
            </a:pPr>
            <a:r>
              <a:rPr lang="en-US" dirty="0" smtClean="0"/>
              <a:t>SAP Cloud Platform Neo environment contains SAP propriety runtime</a:t>
            </a:r>
          </a:p>
          <a:p>
            <a:pPr>
              <a:lnSpc>
                <a:spcPct val="200000"/>
              </a:lnSpc>
            </a:pPr>
            <a:r>
              <a:rPr lang="en-US" dirty="0" smtClean="0"/>
              <a:t>Supports a fixed set of  runtimes and programming languages like Java, HTML5 and SAP HANA XS Applications.</a:t>
            </a:r>
          </a:p>
          <a:p>
            <a:pPr>
              <a:lnSpc>
                <a:spcPct val="200000"/>
              </a:lnSpc>
            </a:pPr>
            <a:r>
              <a:rPr lang="en-US" dirty="0" smtClean="0"/>
              <a:t>You can use the UI </a:t>
            </a:r>
            <a:r>
              <a:rPr lang="en-US" dirty="0"/>
              <a:t>D</a:t>
            </a:r>
            <a:r>
              <a:rPr lang="en-US" dirty="0" smtClean="0"/>
              <a:t>evelopment Toolkit for HTML5(SAPUI5) to develop rich user interfaces for modern web-based business applications.</a:t>
            </a:r>
          </a:p>
          <a:p>
            <a:pPr>
              <a:lnSpc>
                <a:spcPct val="200000"/>
              </a:lnSpc>
            </a:pPr>
            <a:r>
              <a:rPr lang="en-US" dirty="0" smtClean="0"/>
              <a:t>Runs in SAP data centers.</a:t>
            </a:r>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87942"/>
            <a:ext cx="10450800" cy="453814"/>
          </a:xfrm>
        </p:spPr>
        <p:txBody>
          <a:bodyPr/>
          <a:lstStyle/>
          <a:p>
            <a:r>
              <a:rPr lang="en-US" sz="3600" dirty="0" smtClean="0">
                <a:solidFill>
                  <a:schemeClr val="tx1"/>
                </a:solidFill>
              </a:rPr>
              <a:t>SAP Cloud Platform Accounts</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7" name="Picture 6"/>
          <p:cNvPicPr>
            <a:picLocks noChangeAspect="1"/>
          </p:cNvPicPr>
          <p:nvPr/>
        </p:nvPicPr>
        <p:blipFill>
          <a:blip r:embed="rId2"/>
          <a:stretch>
            <a:fillRect/>
          </a:stretch>
        </p:blipFill>
        <p:spPr>
          <a:xfrm>
            <a:off x="2919116" y="841756"/>
            <a:ext cx="5008480" cy="3761703"/>
          </a:xfrm>
          <a:prstGeom prst="rect">
            <a:avLst/>
          </a:prstGeom>
        </p:spPr>
      </p:pic>
      <p:sp>
        <p:nvSpPr>
          <p:cNvPr id="8" name="TextBox 7"/>
          <p:cNvSpPr txBox="1"/>
          <p:nvPr/>
        </p:nvSpPr>
        <p:spPr>
          <a:xfrm>
            <a:off x="495482" y="4668474"/>
            <a:ext cx="9335630" cy="612396"/>
          </a:xfrm>
          <a:prstGeom prst="rect">
            <a:avLst/>
          </a:prstGeom>
          <a:noFill/>
        </p:spPr>
        <p:txBody>
          <a:bodyPr wrap="square" lIns="0" tIns="0" rIns="0" bIns="0" rtlCol="0">
            <a:noAutofit/>
          </a:bodyPr>
          <a:lstStyle/>
          <a:p>
            <a:pPr marR="0" defTabSz="914400" eaLnBrk="1" fontAlgn="auto" latinLnBrk="0" hangingPunct="1">
              <a:lnSpc>
                <a:spcPct val="150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29416"/>
            <a:ext cx="10450800" cy="388800"/>
          </a:xfrm>
        </p:spPr>
        <p:txBody>
          <a:bodyPr/>
          <a:lstStyle/>
          <a:p>
            <a:r>
              <a:rPr lang="en-US" dirty="0" smtClean="0"/>
              <a:t>Global Account</a:t>
            </a:r>
            <a:endParaRPr lang="en-US" dirty="0"/>
          </a:p>
        </p:txBody>
      </p:sp>
      <p:sp>
        <p:nvSpPr>
          <p:cNvPr id="3" name="Text Placeholder 2"/>
          <p:cNvSpPr>
            <a:spLocks noGrp="1"/>
          </p:cNvSpPr>
          <p:nvPr>
            <p:ph type="body" sz="quarter" idx="15"/>
          </p:nvPr>
        </p:nvSpPr>
        <p:spPr>
          <a:xfrm>
            <a:off x="266700" y="190720"/>
            <a:ext cx="10450800" cy="388800"/>
          </a:xfrm>
        </p:spPr>
        <p:txBody>
          <a:bodyPr/>
          <a:lstStyle/>
          <a:p>
            <a:r>
              <a:rPr lang="en-US" sz="3600" dirty="0" smtClean="0"/>
              <a:t>SAP Cloud Platform Accounts</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5" name="Content Placeholder 4"/>
          <p:cNvSpPr>
            <a:spLocks noGrp="1"/>
          </p:cNvSpPr>
          <p:nvPr>
            <p:ph sz="quarter" idx="1"/>
          </p:nvPr>
        </p:nvSpPr>
        <p:spPr>
          <a:xfrm>
            <a:off x="266700" y="1572906"/>
            <a:ext cx="10450800" cy="4168800"/>
          </a:xfrm>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pic>
        <p:nvPicPr>
          <p:cNvPr id="7" name="Picture 6"/>
          <p:cNvPicPr>
            <a:picLocks noChangeAspect="1"/>
          </p:cNvPicPr>
          <p:nvPr/>
        </p:nvPicPr>
        <p:blipFill>
          <a:blip r:embed="rId2"/>
          <a:stretch>
            <a:fillRect/>
          </a:stretch>
        </p:blipFill>
        <p:spPr>
          <a:xfrm>
            <a:off x="5969885" y="1572906"/>
            <a:ext cx="4579836" cy="3017484"/>
          </a:xfrm>
          <a:prstGeom prst="rect">
            <a:avLst/>
          </a:prstGeom>
        </p:spPr>
      </p:pic>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a:xfrm>
            <a:off x="266700" y="978754"/>
            <a:ext cx="10450800" cy="388800"/>
          </a:xfrm>
        </p:spPr>
        <p:txBody>
          <a:bodyPr/>
          <a:lstStyle/>
          <a:p>
            <a:r>
              <a:rPr lang="en-US" dirty="0" smtClean="0"/>
              <a:t>Subaccount</a:t>
            </a:r>
            <a:endParaRPr lang="en-US" dirty="0"/>
          </a:p>
        </p:txBody>
      </p:sp>
      <p:sp>
        <p:nvSpPr>
          <p:cNvPr id="5" name="Content Placeholder 4"/>
          <p:cNvSpPr>
            <a:spLocks noGrp="1"/>
          </p:cNvSpPr>
          <p:nvPr>
            <p:ph sz="half" idx="1"/>
          </p:nvPr>
        </p:nvSpPr>
        <p:spPr>
          <a:xfrm>
            <a:off x="266700" y="1480556"/>
            <a:ext cx="5411758" cy="4265901"/>
          </a:xfrm>
        </p:spPr>
        <p:txBody>
          <a:bodyPr anchor="ctr"/>
          <a:lstStyle/>
          <a:p>
            <a:pPr>
              <a:lnSpc>
                <a:spcPct val="200000"/>
              </a:lnSpc>
            </a:pPr>
            <a:r>
              <a:rPr lang="en-US" sz="1300" dirty="0" smtClean="0"/>
              <a:t>A Global Account can host multiple Sub Accounts.</a:t>
            </a:r>
          </a:p>
          <a:p>
            <a:pPr>
              <a:lnSpc>
                <a:spcPct val="200000"/>
              </a:lnSpc>
            </a:pPr>
            <a:r>
              <a:rPr lang="en-US" sz="1300" dirty="0" smtClean="0"/>
              <a:t>Subaccounts in a Global Account are independent of each other.</a:t>
            </a:r>
          </a:p>
          <a:p>
            <a:pPr>
              <a:lnSpc>
                <a:spcPct val="200000"/>
              </a:lnSpc>
            </a:pPr>
            <a:r>
              <a:rPr lang="en-US" sz="1300" dirty="0" smtClean="0"/>
              <a:t>Each subaccount is associated with a region and independent of our own location.</a:t>
            </a:r>
          </a:p>
          <a:p>
            <a:pPr>
              <a:lnSpc>
                <a:spcPct val="200000"/>
              </a:lnSpc>
            </a:pPr>
            <a:r>
              <a:rPr lang="en-US" sz="1300" dirty="0" smtClean="0"/>
              <a:t>Spaces can be configured inside a subaccount for different business needs, or development teams according to the use cases.</a:t>
            </a:r>
          </a:p>
          <a:p>
            <a:pPr>
              <a:lnSpc>
                <a:spcPct val="200000"/>
              </a:lnSpc>
            </a:pPr>
            <a:r>
              <a:rPr lang="en-US" sz="1300" dirty="0" smtClean="0"/>
              <a:t>The entitlements and quotas that have been purchased for a Global account have to be assigned to the individual sub accounts.</a:t>
            </a:r>
          </a:p>
          <a:p>
            <a:pPr marL="0" indent="0">
              <a:lnSpc>
                <a:spcPct val="200000"/>
              </a:lnSpc>
              <a:buNone/>
            </a:pP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Picture 5"/>
          <p:cNvPicPr>
            <a:picLocks noChangeAspect="1"/>
          </p:cNvPicPr>
          <p:nvPr/>
        </p:nvPicPr>
        <p:blipFill>
          <a:blip r:embed="rId2"/>
          <a:stretch>
            <a:fillRect/>
          </a:stretch>
        </p:blipFill>
        <p:spPr>
          <a:xfrm>
            <a:off x="5945878" y="1887916"/>
            <a:ext cx="4764122" cy="2747589"/>
          </a:xfrm>
          <a:prstGeom prst="rect">
            <a:avLst/>
          </a:prstGeom>
        </p:spPr>
      </p:pic>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2115</Words>
  <Application>Microsoft Office PowerPoint</Application>
  <PresentationFormat>Custom</PresentationFormat>
  <Paragraphs>289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BentonSans-Bold</vt:lpstr>
      <vt:lpstr>Bosch Office Sans</vt:lpstr>
      <vt:lpstr>Calibri</vt:lpstr>
      <vt:lpstr>SAPBook</vt:lpstr>
      <vt:lpstr>Wingdings 3</vt:lpstr>
      <vt:lpstr>Bosch NG</vt:lpstr>
      <vt:lpstr>CAPM DAY 1 -  INTRODUCTION TO SAP CLOUD PLATFORM </vt:lpstr>
      <vt:lpstr>What is SAP Cloud Platform?</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Spaces</vt:lpstr>
      <vt:lpstr>Entitlements</vt:lpstr>
      <vt:lpstr>Quotas</vt:lpstr>
      <vt:lpstr>Trial Accounts</vt:lpstr>
      <vt:lpstr>PowerPoint Presentation</vt:lpstr>
      <vt:lpstr>SAP Cloud Platform Cockpit</vt:lpstr>
      <vt:lpstr>Navigation in the cockpit</vt:lpstr>
      <vt:lpstr>Left hand–side navigation</vt:lpstr>
      <vt:lpstr>Cloud Foundry Space Scope:</vt:lpstr>
      <vt:lpstr>Breadcrumbs</vt:lpstr>
      <vt:lpstr>Breadcrumbs</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PowerPoint Presentation</vt:lpstr>
      <vt:lpstr>Creating a free trial account</vt:lpstr>
      <vt:lpstr>2. If you don’t have an account already, fill in the details on left-hand side of the dialog and click submit</vt:lpstr>
      <vt:lpstr>PowerPoint Presentation</vt:lpstr>
      <vt:lpstr>4. Click to activate your account</vt:lpstr>
      <vt:lpstr>5. After activating your account you will see the following screen.</vt:lpstr>
      <vt:lpstr>6. Go to SAP Cloud Platform page and click on Log on</vt:lpstr>
      <vt:lpstr>7. Verify your account with a phone number.</vt:lpstr>
      <vt:lpstr>8. Enter your phone number and click New Code to retrieve a code</vt:lpstr>
      <vt:lpstr>9. Click on Log on to log on to your verified account.</vt:lpstr>
      <vt:lpstr>10. Create a subaccount which lives in a geographic region. Choose one of regions from this list.</vt:lpstr>
      <vt:lpstr>You will then see a dialog box while the account is set up. When complete, the dialog box will look like this. Click Continue to close to popup.</vt:lpstr>
      <vt:lpstr>12. Click on Enter Your Trial Account to see your global account.</vt:lpstr>
      <vt:lpstr>The global trial account contains one subaccount and space. Navigate to subaccount by clicking on the tile named trial (this name may vary if you created the subaccount manually).</vt:lpstr>
      <vt:lpstr>14. To get to the space, in which your applications and services live, click on the dev space.</vt:lpstr>
      <vt:lpstr>Introducing SAP Web IDE Full-Stack</vt:lpstr>
      <vt:lpstr>Features and Benefits</vt:lpstr>
      <vt:lpstr>Accessing SAP Web IDE</vt:lpstr>
      <vt:lpstr>PowerPoint Presentation</vt:lpstr>
      <vt:lpstr>PowerPoint Presentation</vt:lpstr>
      <vt:lpstr>PowerPoint Presentation</vt:lpstr>
      <vt:lpstr>PowerPoint Presentation</vt:lpstr>
      <vt:lpstr>PowerPoint Presentation</vt:lpstr>
      <vt:lpstr>Extensions</vt:lpstr>
      <vt:lpstr>PowerPoint Presentation</vt:lpstr>
      <vt:lpstr>Navigating SAP Web IDE</vt:lpstr>
      <vt:lpstr>SAP Business Application Studio</vt:lpstr>
      <vt:lpstr>  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183</cp:revision>
  <dcterms:created xsi:type="dcterms:W3CDTF">2020-06-02T14:21:54Z</dcterms:created>
  <dcterms:modified xsi:type="dcterms:W3CDTF">2020-06-12T09:53:55Z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